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6" r:id="rId3"/>
    <p:sldId id="307" r:id="rId4"/>
    <p:sldId id="287" r:id="rId5"/>
    <p:sldId id="288" r:id="rId6"/>
    <p:sldId id="308" r:id="rId7"/>
    <p:sldId id="315" r:id="rId8"/>
    <p:sldId id="293" r:id="rId9"/>
    <p:sldId id="305" r:id="rId10"/>
    <p:sldId id="309" r:id="rId11"/>
    <p:sldId id="303" r:id="rId12"/>
    <p:sldId id="291" r:id="rId1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CC"/>
    <a:srgbClr val="336699"/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5" autoAdjust="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E3652B4-8E54-4B60-A03C-915B3EED4D4E}" type="datetimeFigureOut">
              <a:rPr lang="zh-CN" altLang="en-US"/>
              <a:pPr>
                <a:defRPr/>
              </a:pPr>
              <a:t>2014/8/27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2676EE4-004C-4B28-93B0-D56E06930A3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17048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17048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3844925"/>
          </a:xfr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844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844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PPT模板副本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84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endParaRPr lang="en-US" altLang="zh-CN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FFFF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FFFF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13810608600@163.com" TargetMode="External"/><Relationship Id="rId2" Type="http://schemas.openxmlformats.org/officeDocument/2006/relationships/hyperlink" Target="mailto:zgcdbyyk@163.com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5813" y="2246313"/>
            <a:ext cx="7772400" cy="1470025"/>
          </a:xfrm>
        </p:spPr>
        <p:txBody>
          <a:bodyPr/>
          <a:lstStyle/>
          <a:p>
            <a:pPr eaLnBrk="1" hangingPunct="1"/>
            <a:r>
              <a:rPr lang="zh-CN" altLang="en-US" sz="8000" dirty="0" smtClean="0"/>
              <a:t>创业保</a:t>
            </a:r>
            <a:r>
              <a:rPr lang="zh-CN" altLang="en-US" sz="8000" dirty="0" smtClean="0"/>
              <a:t/>
            </a:r>
            <a:br>
              <a:rPr lang="zh-CN" altLang="en-US" sz="8000" dirty="0" smtClean="0"/>
            </a:br>
            <a:r>
              <a:rPr lang="zh-CN" altLang="zh-CN" sz="3200" dirty="0" smtClean="0"/>
              <a:t>业务操作标准及注意事项</a:t>
            </a:r>
            <a:r>
              <a:rPr lang="zh-CN" altLang="en-US" sz="4000" dirty="0" smtClean="0"/>
              <a:t/>
            </a:r>
            <a:br>
              <a:rPr lang="zh-CN" altLang="en-US" sz="4000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sz="3600" dirty="0" smtClean="0"/>
              <a:t>中关村担保</a:t>
            </a:r>
            <a:r>
              <a:rPr lang="en-US" altLang="zh-CN" sz="3600" dirty="0" smtClean="0"/>
              <a:t>-</a:t>
            </a:r>
            <a:r>
              <a:rPr lang="zh-CN" altLang="en-US" sz="3600" dirty="0" smtClean="0"/>
              <a:t>小微企业事业部</a:t>
            </a:r>
            <a:endParaRPr lang="zh-CN" alt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六</a:t>
            </a:r>
            <a:r>
              <a:rPr lang="zh-CN" altLang="zh-CN" dirty="0" smtClean="0"/>
              <a:t>、</a:t>
            </a:r>
            <a:r>
              <a:rPr lang="zh-CN" altLang="zh-CN" dirty="0" smtClean="0"/>
              <a:t>基本操作流程</a:t>
            </a:r>
            <a:endParaRPr lang="zh-CN" altLang="en-US" dirty="0" smtClean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3844925"/>
          </a:xfrm>
        </p:spPr>
        <p:txBody>
          <a:bodyPr/>
          <a:lstStyle/>
          <a:p>
            <a:pPr>
              <a:buFontTx/>
              <a:buNone/>
            </a:pPr>
            <a:endParaRPr lang="zh-CN" altLang="en-US" dirty="0" smtClean="0"/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2071688" y="1643063"/>
            <a:ext cx="1871662" cy="649287"/>
          </a:xfrm>
          <a:prstGeom prst="chevron">
            <a:avLst>
              <a:gd name="adj" fmla="val 720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>
                <a:solidFill>
                  <a:srgbClr val="0066CC"/>
                </a:solidFill>
              </a:rPr>
              <a:t>企业</a:t>
            </a:r>
          </a:p>
          <a:p>
            <a:pPr algn="ctr"/>
            <a:r>
              <a:rPr lang="zh-CN" altLang="en-US">
                <a:solidFill>
                  <a:srgbClr val="0066CC"/>
                </a:solidFill>
              </a:rPr>
              <a:t>资料准备</a:t>
            </a: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642938" y="1643063"/>
            <a:ext cx="1871662" cy="649287"/>
          </a:xfrm>
          <a:prstGeom prst="chevron">
            <a:avLst>
              <a:gd name="adj" fmla="val 720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>
                <a:solidFill>
                  <a:srgbClr val="0066CC"/>
                </a:solidFill>
              </a:rPr>
              <a:t>电话沟通</a:t>
            </a: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3500438" y="1643063"/>
            <a:ext cx="1871662" cy="649287"/>
          </a:xfrm>
          <a:prstGeom prst="chevron">
            <a:avLst>
              <a:gd name="adj" fmla="val 720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>
                <a:solidFill>
                  <a:srgbClr val="0066CC"/>
                </a:solidFill>
              </a:rPr>
              <a:t>面访控制人</a:t>
            </a:r>
          </a:p>
          <a:p>
            <a:pPr algn="ctr"/>
            <a:r>
              <a:rPr lang="zh-CN" altLang="en-US">
                <a:solidFill>
                  <a:srgbClr val="0066CC"/>
                </a:solidFill>
              </a:rPr>
              <a:t>帐簿核查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4929188" y="1643063"/>
            <a:ext cx="1871662" cy="649287"/>
          </a:xfrm>
          <a:prstGeom prst="chevron">
            <a:avLst>
              <a:gd name="adj" fmla="val 720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dirty="0">
                <a:solidFill>
                  <a:srgbClr val="0066CC"/>
                </a:solidFill>
              </a:rPr>
              <a:t>编制报告</a:t>
            </a:r>
          </a:p>
          <a:p>
            <a:pPr algn="ctr"/>
            <a:r>
              <a:rPr lang="zh-CN" altLang="en-US" dirty="0">
                <a:solidFill>
                  <a:srgbClr val="0066CC"/>
                </a:solidFill>
              </a:rPr>
              <a:t>部门审批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6357938" y="1643063"/>
            <a:ext cx="1871662" cy="649287"/>
          </a:xfrm>
          <a:prstGeom prst="chevron">
            <a:avLst>
              <a:gd name="adj" fmla="val 720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>
                <a:solidFill>
                  <a:srgbClr val="0066CC"/>
                </a:solidFill>
              </a:rPr>
              <a:t>发出</a:t>
            </a:r>
          </a:p>
          <a:p>
            <a:pPr algn="ctr"/>
            <a:r>
              <a:rPr lang="zh-CN" altLang="en-US">
                <a:solidFill>
                  <a:srgbClr val="0066CC"/>
                </a:solidFill>
              </a:rPr>
              <a:t>担保意向</a:t>
            </a: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1857375" y="2500313"/>
            <a:ext cx="1871663" cy="649287"/>
          </a:xfrm>
          <a:prstGeom prst="chevron">
            <a:avLst>
              <a:gd name="adj" fmla="val 720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>
                <a:solidFill>
                  <a:srgbClr val="0066CC"/>
                </a:solidFill>
              </a:rPr>
              <a:t>银行审批</a:t>
            </a: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3286125" y="2500313"/>
            <a:ext cx="1871663" cy="649287"/>
          </a:xfrm>
          <a:prstGeom prst="chevron">
            <a:avLst>
              <a:gd name="adj" fmla="val 720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>
                <a:solidFill>
                  <a:srgbClr val="0066CC"/>
                </a:solidFill>
              </a:rPr>
              <a:t>收费签约</a:t>
            </a:r>
          </a:p>
          <a:p>
            <a:pPr algn="ctr"/>
            <a:r>
              <a:rPr lang="zh-CN" altLang="en-US">
                <a:solidFill>
                  <a:srgbClr val="0066CC"/>
                </a:solidFill>
              </a:rPr>
              <a:t>公证</a:t>
            </a: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4714875" y="2500313"/>
            <a:ext cx="1871663" cy="649287"/>
          </a:xfrm>
          <a:prstGeom prst="chevron">
            <a:avLst>
              <a:gd name="adj" fmla="val 720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>
                <a:solidFill>
                  <a:srgbClr val="0066CC"/>
                </a:solidFill>
              </a:rPr>
              <a:t>银行放款</a:t>
            </a:r>
          </a:p>
        </p:txBody>
      </p:sp>
      <p:sp>
        <p:nvSpPr>
          <p:cNvPr id="12" name="Rectangle 13"/>
          <p:cNvSpPr txBox="1">
            <a:spLocks noChangeArrowheads="1"/>
          </p:cNvSpPr>
          <p:nvPr/>
        </p:nvSpPr>
        <p:spPr bwMode="auto">
          <a:xfrm>
            <a:off x="357188" y="3286125"/>
            <a:ext cx="8229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zh-CN" alt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资料齐备、实地考察后编制报告，最多</a:t>
            </a: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zh-CN" alt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个工作日发出担保意向</a:t>
            </a:r>
            <a:endParaRPr kumimoji="0" lang="en-US" altLang="zh-CN" sz="22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zh-CN" altLang="en-US" sz="2200" dirty="0" smtClean="0">
                <a:solidFill>
                  <a:schemeClr val="bg1"/>
                </a:solidFill>
              </a:rPr>
              <a:t>   </a:t>
            </a:r>
            <a:r>
              <a:rPr lang="zh-CN" altLang="zh-CN" sz="2200" dirty="0" smtClean="0">
                <a:solidFill>
                  <a:schemeClr val="bg1"/>
                </a:solidFill>
              </a:rPr>
              <a:t>保</a:t>
            </a:r>
            <a:r>
              <a:rPr lang="zh-CN" altLang="zh-CN" sz="2200" dirty="0" smtClean="0">
                <a:solidFill>
                  <a:schemeClr val="bg1"/>
                </a:solidFill>
              </a:rPr>
              <a:t>前调查和保后管理</a:t>
            </a:r>
            <a:r>
              <a:rPr lang="en-US" altLang="zh-CN" sz="2200" dirty="0" smtClean="0">
                <a:solidFill>
                  <a:schemeClr val="bg1"/>
                </a:solidFill>
              </a:rPr>
              <a:t>,</a:t>
            </a:r>
            <a:r>
              <a:rPr lang="zh-CN" altLang="zh-CN" sz="2200" dirty="0" smtClean="0">
                <a:solidFill>
                  <a:schemeClr val="bg1"/>
                </a:solidFill>
              </a:rPr>
              <a:t>特别规定如下</a:t>
            </a:r>
            <a:r>
              <a:rPr lang="en-US" altLang="zh-CN" sz="2200" dirty="0" smtClean="0">
                <a:solidFill>
                  <a:schemeClr val="bg1"/>
                </a:solidFill>
              </a:rPr>
              <a:t>: </a:t>
            </a:r>
            <a:endParaRPr lang="zh-CN" altLang="zh-CN" sz="2200" dirty="0" smtClean="0">
              <a:solidFill>
                <a:schemeClr val="bg1"/>
              </a:solidFill>
            </a:endParaRPr>
          </a:p>
          <a:p>
            <a:r>
              <a:rPr lang="en-US" altLang="zh-CN" sz="2200" dirty="0" smtClean="0">
                <a:solidFill>
                  <a:schemeClr val="bg1"/>
                </a:solidFill>
              </a:rPr>
              <a:t>1</a:t>
            </a:r>
            <a:r>
              <a:rPr lang="zh-CN" altLang="zh-CN" sz="2200" dirty="0" smtClean="0">
                <a:solidFill>
                  <a:schemeClr val="bg1"/>
                </a:solidFill>
              </a:rPr>
              <a:t>、本产品项目，评审责任人可以不进行现场考察。</a:t>
            </a:r>
          </a:p>
          <a:p>
            <a:r>
              <a:rPr lang="en-US" altLang="zh-CN" sz="2200" dirty="0" smtClean="0">
                <a:solidFill>
                  <a:schemeClr val="bg1"/>
                </a:solidFill>
              </a:rPr>
              <a:t>2</a:t>
            </a:r>
            <a:r>
              <a:rPr lang="zh-CN" altLang="zh-CN" sz="2200" dirty="0" smtClean="0">
                <a:solidFill>
                  <a:schemeClr val="bg1"/>
                </a:solidFill>
              </a:rPr>
              <a:t>、本产品项目评审实行</a:t>
            </a:r>
            <a:r>
              <a:rPr lang="en-US" altLang="zh-CN" sz="2200" dirty="0" smtClean="0">
                <a:solidFill>
                  <a:schemeClr val="bg1"/>
                </a:solidFill>
              </a:rPr>
              <a:t>A</a:t>
            </a:r>
            <a:r>
              <a:rPr lang="zh-CN" altLang="zh-CN" sz="2200" dirty="0" smtClean="0">
                <a:solidFill>
                  <a:schemeClr val="bg1"/>
                </a:solidFill>
              </a:rPr>
              <a:t>、</a:t>
            </a:r>
            <a:r>
              <a:rPr lang="en-US" altLang="zh-CN" sz="2200" dirty="0" smtClean="0">
                <a:solidFill>
                  <a:schemeClr val="bg1"/>
                </a:solidFill>
              </a:rPr>
              <a:t>B</a:t>
            </a:r>
            <a:r>
              <a:rPr lang="zh-CN" altLang="zh-CN" sz="2200" dirty="0" smtClean="0">
                <a:solidFill>
                  <a:schemeClr val="bg1"/>
                </a:solidFill>
              </a:rPr>
              <a:t>角制度。</a:t>
            </a:r>
          </a:p>
          <a:p>
            <a:r>
              <a:rPr lang="en-US" altLang="zh-CN" sz="2200" dirty="0" smtClean="0">
                <a:solidFill>
                  <a:schemeClr val="bg1"/>
                </a:solidFill>
              </a:rPr>
              <a:t>3</a:t>
            </a:r>
            <a:r>
              <a:rPr lang="zh-CN" altLang="zh-CN" sz="2200" dirty="0" smtClean="0">
                <a:solidFill>
                  <a:schemeClr val="bg1"/>
                </a:solidFill>
              </a:rPr>
              <a:t>、本产品保后管理要求如下：在保期间不再收取报表</a:t>
            </a:r>
            <a:r>
              <a:rPr lang="en-US" altLang="zh-CN" sz="2200" dirty="0" smtClean="0">
                <a:solidFill>
                  <a:schemeClr val="bg1"/>
                </a:solidFill>
              </a:rPr>
              <a:t>,</a:t>
            </a:r>
            <a:r>
              <a:rPr lang="zh-CN" altLang="zh-CN" sz="2200" dirty="0" smtClean="0">
                <a:solidFill>
                  <a:schemeClr val="bg1"/>
                </a:solidFill>
              </a:rPr>
              <a:t>在贷款到期前一个月督促企业落实还款资金。</a:t>
            </a:r>
            <a:endParaRPr kumimoji="0" lang="zh-CN" alt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zh-CN" alt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CN" alt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服务团队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indent="266700" algn="ctr"/>
            <a:r>
              <a:rPr lang="zh-CN" altLang="en-US" dirty="0" smtClean="0">
                <a:solidFill>
                  <a:schemeClr val="bg1"/>
                </a:solidFill>
              </a:rPr>
              <a:t>杨元奎 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indent="266700" algn="ctr"/>
            <a:r>
              <a:rPr lang="en-US" altLang="zh-CN" dirty="0" smtClean="0">
                <a:solidFill>
                  <a:schemeClr val="bg1"/>
                </a:solidFill>
              </a:rPr>
              <a:t>18811006744</a:t>
            </a:r>
          </a:p>
          <a:p>
            <a:pPr indent="266700" algn="ctr"/>
            <a:r>
              <a:rPr lang="en-US" altLang="zh-CN" dirty="0" smtClean="0">
                <a:solidFill>
                  <a:schemeClr val="bg1"/>
                </a:solidFill>
              </a:rPr>
              <a:t>59705600-6956</a:t>
            </a:r>
          </a:p>
          <a:p>
            <a:pPr indent="266700" algn="ctr"/>
            <a:r>
              <a:rPr lang="en-US" altLang="zh-CN" dirty="0" smtClean="0">
                <a:solidFill>
                  <a:schemeClr val="bg1"/>
                </a:solidFill>
                <a:hlinkClick r:id="rId2"/>
              </a:rPr>
              <a:t>zgcdbyyk@163.com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indent="266700" algn="ctr"/>
            <a:endParaRPr lang="en-US" altLang="zh-CN" dirty="0" smtClean="0">
              <a:solidFill>
                <a:schemeClr val="bg1"/>
              </a:solidFill>
            </a:endParaRPr>
          </a:p>
          <a:p>
            <a:endParaRPr lang="zh-CN" altLang="en-US" dirty="0"/>
          </a:p>
        </p:txBody>
      </p:sp>
      <p:sp>
        <p:nvSpPr>
          <p:cNvPr id="10" name="内容占位符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indent="266700" algn="ctr"/>
            <a:r>
              <a:rPr lang="zh-CN" altLang="en-US" dirty="0" smtClean="0">
                <a:solidFill>
                  <a:schemeClr val="bg1"/>
                </a:solidFill>
              </a:rPr>
              <a:t>汪  阳 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indent="266700" algn="ctr"/>
            <a:r>
              <a:rPr lang="en-US" altLang="zh-CN" dirty="0" smtClean="0">
                <a:solidFill>
                  <a:schemeClr val="bg1"/>
                </a:solidFill>
              </a:rPr>
              <a:t>13810608600</a:t>
            </a:r>
          </a:p>
          <a:p>
            <a:pPr indent="266700" algn="ctr"/>
            <a:r>
              <a:rPr lang="en-US" altLang="zh-CN" dirty="0" smtClean="0">
                <a:solidFill>
                  <a:schemeClr val="bg1"/>
                </a:solidFill>
              </a:rPr>
              <a:t>59705600-6942</a:t>
            </a:r>
          </a:p>
          <a:p>
            <a:pPr indent="266700" algn="ctr"/>
            <a:r>
              <a:rPr lang="en-US" altLang="zh-CN" dirty="0" smtClean="0">
                <a:solidFill>
                  <a:schemeClr val="bg1"/>
                </a:solidFill>
                <a:hlinkClick r:id="rId3"/>
              </a:rPr>
              <a:t>13810608600@163.com</a:t>
            </a:r>
            <a:endParaRPr lang="en-US" altLang="zh-CN" dirty="0" smtClean="0">
              <a:solidFill>
                <a:schemeClr val="bg1"/>
              </a:solidFill>
            </a:endParaRPr>
          </a:p>
          <a:p>
            <a:endParaRPr lang="zh-CN" altLang="en-US" dirty="0"/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3284565" y="2634089"/>
            <a:ext cx="4539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66700" algn="ctr"/>
            <a:endParaRPr lang="en-US" altLang="zh-CN" sz="2400" dirty="0">
              <a:solidFill>
                <a:schemeClr val="bg1"/>
              </a:solidFill>
            </a:endParaRPr>
          </a:p>
          <a:p>
            <a:pPr indent="266700" algn="ctr"/>
            <a:endParaRPr lang="en-US" altLang="zh-CN" sz="2400" dirty="0" smtClean="0">
              <a:solidFill>
                <a:schemeClr val="bg1"/>
              </a:solidFill>
            </a:endParaRP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611188" y="4437063"/>
            <a:ext cx="733886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altLang="zh-CN" sz="2000" dirty="0">
              <a:solidFill>
                <a:srgbClr val="FFFFFF"/>
              </a:solidFill>
            </a:endParaRPr>
          </a:p>
          <a:p>
            <a:pPr>
              <a:defRPr/>
            </a:pPr>
            <a:r>
              <a:rPr lang="zh-CN" altLang="en-US" sz="2000" dirty="0">
                <a:solidFill>
                  <a:srgbClr val="FFFFFF"/>
                </a:solidFill>
              </a:rPr>
              <a:t>地址：北京市海淀区中关村南大街乙</a:t>
            </a:r>
            <a:r>
              <a:rPr lang="en-US" altLang="zh-CN" sz="2000" dirty="0">
                <a:solidFill>
                  <a:srgbClr val="FFFFFF"/>
                </a:solidFill>
              </a:rPr>
              <a:t>12</a:t>
            </a:r>
            <a:r>
              <a:rPr lang="zh-CN" altLang="en-US" sz="2000" dirty="0">
                <a:solidFill>
                  <a:srgbClr val="FFFFFF"/>
                </a:solidFill>
              </a:rPr>
              <a:t>号天作国际中心</a:t>
            </a:r>
            <a:r>
              <a:rPr lang="en-US" altLang="zh-CN" sz="2000" dirty="0">
                <a:solidFill>
                  <a:srgbClr val="FFFFFF"/>
                </a:solidFill>
              </a:rPr>
              <a:t>A</a:t>
            </a:r>
            <a:r>
              <a:rPr lang="zh-CN" altLang="en-US" sz="2000" dirty="0">
                <a:solidFill>
                  <a:srgbClr val="FFFFFF"/>
                </a:solidFill>
              </a:rPr>
              <a:t>座</a:t>
            </a:r>
            <a:r>
              <a:rPr lang="en-US" altLang="zh-CN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27</a:t>
            </a:r>
            <a:r>
              <a:rPr lang="zh-CN" altLang="en-US" sz="2000" dirty="0" smtClean="0">
                <a:solidFill>
                  <a:srgbClr val="FFFFFF"/>
                </a:solidFill>
              </a:rPr>
              <a:t>层</a:t>
            </a:r>
            <a:r>
              <a:rPr lang="zh-CN" altLang="en-US" sz="2000" dirty="0">
                <a:solidFill>
                  <a:srgbClr val="FFFFFF"/>
                </a:solidFill>
              </a:rPr>
              <a:t/>
            </a:r>
            <a:br>
              <a:rPr lang="zh-CN" altLang="en-US" sz="2000" dirty="0">
                <a:solidFill>
                  <a:srgbClr val="FFFFFF"/>
                </a:solidFill>
              </a:rPr>
            </a:br>
            <a:r>
              <a:rPr lang="zh-CN" altLang="en-US" sz="2000" dirty="0">
                <a:solidFill>
                  <a:srgbClr val="FFFFFF"/>
                </a:solidFill>
              </a:rPr>
              <a:t>网址：</a:t>
            </a:r>
            <a:r>
              <a:rPr lang="en-US" altLang="zh-CN" sz="2000" dirty="0">
                <a:solidFill>
                  <a:srgbClr val="FFFFFF"/>
                </a:solidFill>
              </a:rPr>
              <a:t>www.zgc-db.com.cn</a:t>
            </a:r>
            <a:endParaRPr lang="zh-CN" altLang="en-US" sz="2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852738"/>
            <a:ext cx="8229600" cy="1143000"/>
          </a:xfrm>
        </p:spPr>
        <p:txBody>
          <a:bodyPr/>
          <a:lstStyle/>
          <a:p>
            <a:r>
              <a:rPr lang="zh-CN" altLang="en-US" sz="8800" smtClean="0"/>
              <a:t>谢 谢！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一、产品定义</a:t>
            </a:r>
            <a:endParaRPr lang="zh-CN" altLang="en-US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714500"/>
            <a:ext cx="8229600" cy="28575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zh-CN" altLang="zh-CN" sz="2800" dirty="0" smtClean="0"/>
              <a:t>创业保是指专门面向企业孵化器推荐的创业企业和国家科技部，北京市科委，各区科委公示的政策支持类名单的分层融资担保服务方案。</a:t>
            </a:r>
            <a:endParaRPr lang="zh-CN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ctrTitle"/>
          </p:nvPr>
        </p:nvSpPr>
        <p:spPr>
          <a:xfrm>
            <a:off x="785813" y="500063"/>
            <a:ext cx="7772400" cy="1285875"/>
          </a:xfrm>
        </p:spPr>
        <p:txBody>
          <a:bodyPr/>
          <a:lstStyle/>
          <a:p>
            <a:r>
              <a:rPr lang="zh-CN" altLang="zh-CN" dirty="0" smtClean="0"/>
              <a:t>二、服务对象</a:t>
            </a:r>
            <a:endParaRPr lang="zh-CN" altLang="en-US" dirty="0" smtClean="0"/>
          </a:p>
        </p:txBody>
      </p:sp>
      <p:sp>
        <p:nvSpPr>
          <p:cNvPr id="4099" name="副标题 2"/>
          <p:cNvSpPr>
            <a:spLocks noGrp="1"/>
          </p:cNvSpPr>
          <p:nvPr>
            <p:ph type="subTitle" idx="1"/>
          </p:nvPr>
        </p:nvSpPr>
        <p:spPr>
          <a:xfrm>
            <a:off x="1357313" y="1928813"/>
            <a:ext cx="6400800" cy="33528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zh-CN" altLang="zh-CN" sz="2800" dirty="0" smtClean="0"/>
              <a:t>产品服务于企业孵化器推荐的企业和国家科技部，北京市科委，各区科委公示的政策支持类名单中的企业。</a:t>
            </a:r>
            <a:endParaRPr lang="zh-CN" altLang="en-US" sz="2800" dirty="0" smtClean="0"/>
          </a:p>
          <a:p>
            <a:pPr algn="l">
              <a:buFont typeface="Arial" pitchFamily="34" charset="0"/>
              <a:buChar char="•"/>
            </a:pPr>
            <a:endParaRPr lang="zh-CN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642938"/>
            <a:ext cx="8229600" cy="1143000"/>
          </a:xfrm>
        </p:spPr>
        <p:txBody>
          <a:bodyPr/>
          <a:lstStyle/>
          <a:p>
            <a:r>
              <a:rPr lang="zh-CN" altLang="zh-CN" dirty="0" smtClean="0"/>
              <a:t>三、担保品种、额度和期限</a:t>
            </a:r>
            <a:endParaRPr lang="zh-CN" alt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88" y="2143125"/>
            <a:ext cx="7800975" cy="3071813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zh-CN" altLang="zh-CN" dirty="0" smtClean="0"/>
              <a:t>担保额度不超过</a:t>
            </a:r>
            <a:r>
              <a:rPr lang="en-US" altLang="zh-CN" dirty="0" smtClean="0"/>
              <a:t>20</a:t>
            </a:r>
            <a:r>
              <a:rPr lang="zh-CN" altLang="zh-CN" dirty="0" smtClean="0"/>
              <a:t>万元，用于银行贷款融资性担保产品，担保期限不超过</a:t>
            </a:r>
            <a:r>
              <a:rPr lang="en-US" altLang="zh-CN" dirty="0" smtClean="0"/>
              <a:t>2</a:t>
            </a:r>
            <a:r>
              <a:rPr lang="zh-CN" altLang="zh-CN" dirty="0" smtClean="0"/>
              <a:t>年</a:t>
            </a:r>
            <a:r>
              <a:rPr lang="en-US" altLang="zh-CN" dirty="0" smtClean="0"/>
              <a:t>,</a:t>
            </a:r>
            <a:r>
              <a:rPr lang="zh-CN" altLang="zh-CN" dirty="0" smtClean="0"/>
              <a:t>单笔不超过</a:t>
            </a:r>
            <a:r>
              <a:rPr lang="en-US" altLang="zh-CN" dirty="0" smtClean="0"/>
              <a:t>1</a:t>
            </a:r>
            <a:r>
              <a:rPr lang="zh-CN" altLang="zh-CN" dirty="0" smtClean="0"/>
              <a:t>年。</a:t>
            </a:r>
            <a:r>
              <a:rPr lang="zh-CN" altLang="en-US" dirty="0" smtClean="0"/>
              <a:t>   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四、收费标准</a:t>
            </a:r>
            <a:endParaRPr lang="zh-CN" altLang="en-US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714500"/>
            <a:ext cx="7858125" cy="33575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CN" altLang="zh-CN" dirty="0" smtClean="0"/>
              <a:t>参照目前公司科技企业收费标准执行，担保年化费率</a:t>
            </a:r>
            <a:r>
              <a:rPr lang="en-US" altLang="zh-CN" dirty="0" smtClean="0"/>
              <a:t>2.25%,</a:t>
            </a:r>
            <a:r>
              <a:rPr lang="zh-CN" altLang="zh-CN" dirty="0" smtClean="0"/>
              <a:t>评审费</a:t>
            </a:r>
            <a:r>
              <a:rPr lang="en-US" altLang="zh-CN" dirty="0" smtClean="0"/>
              <a:t>0.333%/</a:t>
            </a:r>
            <a:r>
              <a:rPr lang="zh-CN" altLang="zh-CN" dirty="0" smtClean="0"/>
              <a:t>次</a:t>
            </a:r>
            <a:r>
              <a:rPr lang="en-US" altLang="zh-CN" dirty="0" smtClean="0"/>
              <a:t>.</a:t>
            </a:r>
            <a:r>
              <a:rPr lang="zh-CN" altLang="zh-CN" dirty="0" smtClean="0"/>
              <a:t>年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五、核准条件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 smtClean="0"/>
              <a:t>（一）申请企业符合下列一般核准条件，实际控制人承担连带责任保证，即可提供</a:t>
            </a:r>
            <a:r>
              <a:rPr lang="en-US" altLang="zh-CN" dirty="0" smtClean="0"/>
              <a:t>10</a:t>
            </a:r>
            <a:r>
              <a:rPr lang="zh-CN" altLang="zh-CN" dirty="0" smtClean="0"/>
              <a:t>万基础担保</a:t>
            </a:r>
            <a:r>
              <a:rPr lang="zh-CN" altLang="zh-CN" dirty="0" smtClean="0"/>
              <a:t>额度</a:t>
            </a:r>
            <a:r>
              <a:rPr lang="zh-CN" altLang="en-US" dirty="0" smtClean="0"/>
              <a:t>。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67544" y="404664"/>
            <a:ext cx="698477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 smtClean="0">
                <a:solidFill>
                  <a:schemeClr val="bg1"/>
                </a:solidFill>
              </a:rPr>
              <a:t> </a:t>
            </a:r>
            <a:r>
              <a:rPr lang="en-US" altLang="zh-CN" sz="3000" dirty="0" smtClean="0">
                <a:solidFill>
                  <a:schemeClr val="bg1"/>
                </a:solidFill>
              </a:rPr>
              <a:t>1</a:t>
            </a:r>
            <a:r>
              <a:rPr lang="zh-CN" altLang="zh-CN" sz="3000" dirty="0" smtClean="0">
                <a:solidFill>
                  <a:schemeClr val="bg1"/>
                </a:solidFill>
              </a:rPr>
              <a:t>、工商手续完备；</a:t>
            </a:r>
          </a:p>
          <a:p>
            <a:r>
              <a:rPr lang="en-US" altLang="zh-CN" sz="3000" dirty="0" smtClean="0">
                <a:solidFill>
                  <a:schemeClr val="bg1"/>
                </a:solidFill>
              </a:rPr>
              <a:t> 2</a:t>
            </a:r>
            <a:r>
              <a:rPr lang="zh-CN" altLang="zh-CN" sz="3000" dirty="0" smtClean="0">
                <a:solidFill>
                  <a:schemeClr val="bg1"/>
                </a:solidFill>
              </a:rPr>
              <a:t>、组织机构代码证已年检；</a:t>
            </a:r>
          </a:p>
          <a:p>
            <a:r>
              <a:rPr lang="en-US" altLang="zh-CN" sz="3000" dirty="0" smtClean="0">
                <a:solidFill>
                  <a:schemeClr val="bg1"/>
                </a:solidFill>
              </a:rPr>
              <a:t> 3</a:t>
            </a:r>
            <a:r>
              <a:rPr lang="zh-CN" altLang="zh-CN" sz="3000" dirty="0" smtClean="0">
                <a:solidFill>
                  <a:schemeClr val="bg1"/>
                </a:solidFill>
              </a:rPr>
              <a:t>、税务登记证已查看；</a:t>
            </a:r>
          </a:p>
          <a:p>
            <a:r>
              <a:rPr lang="en-US" altLang="zh-CN" sz="3000" dirty="0" smtClean="0">
                <a:solidFill>
                  <a:schemeClr val="bg1"/>
                </a:solidFill>
              </a:rPr>
              <a:t> 4</a:t>
            </a:r>
            <a:r>
              <a:rPr lang="zh-CN" altLang="zh-CN" sz="3000" dirty="0" smtClean="0">
                <a:solidFill>
                  <a:schemeClr val="bg1"/>
                </a:solidFill>
              </a:rPr>
              <a:t>、特许经营相关资质在有效期内</a:t>
            </a:r>
            <a:r>
              <a:rPr lang="en-US" altLang="zh-CN" sz="3000" dirty="0" smtClean="0">
                <a:solidFill>
                  <a:schemeClr val="bg1"/>
                </a:solidFill>
              </a:rPr>
              <a:t>;</a:t>
            </a:r>
            <a:endParaRPr lang="zh-CN" altLang="zh-CN" sz="3000" dirty="0" smtClean="0">
              <a:solidFill>
                <a:schemeClr val="bg1"/>
              </a:solidFill>
            </a:endParaRPr>
          </a:p>
          <a:p>
            <a:r>
              <a:rPr lang="en-US" altLang="zh-CN" sz="3000" dirty="0" smtClean="0">
                <a:solidFill>
                  <a:schemeClr val="bg1"/>
                </a:solidFill>
              </a:rPr>
              <a:t> 5</a:t>
            </a:r>
            <a:r>
              <a:rPr lang="zh-CN" altLang="zh-CN" sz="3000" dirty="0" smtClean="0">
                <a:solidFill>
                  <a:schemeClr val="bg1"/>
                </a:solidFill>
              </a:rPr>
              <a:t>、企业、实际控制人未发现互保联保</a:t>
            </a:r>
            <a:r>
              <a:rPr lang="en-US" altLang="zh-CN" sz="3000" dirty="0" smtClean="0">
                <a:solidFill>
                  <a:schemeClr val="bg1"/>
                </a:solidFill>
              </a:rPr>
              <a:t>;</a:t>
            </a:r>
            <a:endParaRPr lang="zh-CN" altLang="zh-CN" sz="3000" dirty="0" smtClean="0">
              <a:solidFill>
                <a:schemeClr val="bg1"/>
              </a:solidFill>
            </a:endParaRPr>
          </a:p>
          <a:p>
            <a:r>
              <a:rPr lang="en-US" altLang="zh-CN" sz="3000" dirty="0" smtClean="0">
                <a:solidFill>
                  <a:schemeClr val="bg1"/>
                </a:solidFill>
              </a:rPr>
              <a:t> 6</a:t>
            </a:r>
            <a:r>
              <a:rPr lang="zh-CN" altLang="zh-CN" sz="3000" dirty="0" smtClean="0">
                <a:solidFill>
                  <a:schemeClr val="bg1"/>
                </a:solidFill>
              </a:rPr>
              <a:t>、企业、实际控制人未涉及未决诉讼</a:t>
            </a:r>
            <a:r>
              <a:rPr lang="en-US" altLang="zh-CN" sz="3000" dirty="0" smtClean="0">
                <a:solidFill>
                  <a:schemeClr val="bg1"/>
                </a:solidFill>
              </a:rPr>
              <a:t>;</a:t>
            </a:r>
            <a:endParaRPr lang="zh-CN" altLang="zh-CN" sz="3000" dirty="0" smtClean="0">
              <a:solidFill>
                <a:schemeClr val="bg1"/>
              </a:solidFill>
            </a:endParaRPr>
          </a:p>
          <a:p>
            <a:r>
              <a:rPr lang="en-US" altLang="zh-CN" sz="3000" dirty="0" smtClean="0">
                <a:solidFill>
                  <a:schemeClr val="bg1"/>
                </a:solidFill>
              </a:rPr>
              <a:t> 7</a:t>
            </a:r>
            <a:r>
              <a:rPr lang="zh-CN" altLang="zh-CN" sz="3000" dirty="0" smtClean="0">
                <a:solidFill>
                  <a:schemeClr val="bg1"/>
                </a:solidFill>
              </a:rPr>
              <a:t>、企业、实际控制人不存在不良信用记录</a:t>
            </a:r>
          </a:p>
          <a:p>
            <a:r>
              <a:rPr lang="en-US" altLang="zh-CN" sz="3000" dirty="0" smtClean="0">
                <a:solidFill>
                  <a:schemeClr val="bg1"/>
                </a:solidFill>
              </a:rPr>
              <a:t> 8</a:t>
            </a:r>
            <a:r>
              <a:rPr lang="zh-CN" altLang="zh-CN" sz="3000" dirty="0" smtClean="0">
                <a:solidFill>
                  <a:schemeClr val="bg1"/>
                </a:solidFill>
              </a:rPr>
              <a:t>、企业提交如附件的《委托担保申请书》。</a:t>
            </a:r>
            <a:endParaRPr lang="zh-CN" altLang="en-US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五、核准条件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 smtClean="0"/>
              <a:t>（二）依照公司小微小额担保专项服务产品（以下简称小微贷）核准条件，最高审批</a:t>
            </a:r>
            <a:r>
              <a:rPr lang="en-US" altLang="zh-CN" dirty="0" smtClean="0"/>
              <a:t>20</a:t>
            </a:r>
            <a:r>
              <a:rPr lang="zh-CN" altLang="zh-CN" dirty="0" smtClean="0"/>
              <a:t>万融资担保。其中，企业借款总额（含实际控制人个人经营贷款和本次企业拟借款）不超过企业前一年度纳税报表收入或即期纳税报表收入的</a:t>
            </a:r>
            <a:r>
              <a:rPr lang="en-US" altLang="zh-CN" dirty="0" smtClean="0"/>
              <a:t>30%</a:t>
            </a:r>
            <a:r>
              <a:rPr lang="zh-CN" altLang="zh-CN" dirty="0" smtClean="0"/>
              <a:t>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五、核准条件</a:t>
            </a:r>
            <a:endParaRPr lang="zh-CN" altLang="en-US" sz="2800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 smtClean="0"/>
              <a:t>（三）国家科技部，北京市科委，各区科委公示的政策支持类名单企业，符合一般核准条件，实际控制人承担连带责任保证，即可提供</a:t>
            </a:r>
            <a:r>
              <a:rPr lang="en-US" altLang="zh-CN" dirty="0" smtClean="0"/>
              <a:t>20</a:t>
            </a:r>
            <a:r>
              <a:rPr lang="zh-CN" altLang="zh-CN" dirty="0" smtClean="0"/>
              <a:t>万担保额度。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519</Words>
  <Application>Microsoft Office PowerPoint</Application>
  <PresentationFormat>全屏显示(4:3)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默认设计模板</vt:lpstr>
      <vt:lpstr>创业保 业务操作标准及注意事项   中关村担保-小微企业事业部</vt:lpstr>
      <vt:lpstr>一、产品定义</vt:lpstr>
      <vt:lpstr>二、服务对象</vt:lpstr>
      <vt:lpstr>三、担保品种、额度和期限</vt:lpstr>
      <vt:lpstr>四、收费标准</vt:lpstr>
      <vt:lpstr>五、核准条件</vt:lpstr>
      <vt:lpstr>幻灯片 7</vt:lpstr>
      <vt:lpstr>五、核准条件</vt:lpstr>
      <vt:lpstr>五、核准条件</vt:lpstr>
      <vt:lpstr>六、基本操作流程</vt:lpstr>
      <vt:lpstr>服务团队</vt:lpstr>
      <vt:lpstr>谢 谢！</vt:lpstr>
    </vt:vector>
  </TitlesOfParts>
  <Company>Lenovo (Beijing) Limited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yangchunxiang</dc:creator>
  <cp:lastModifiedBy>yangyuankui</cp:lastModifiedBy>
  <cp:revision>177</cp:revision>
  <dcterms:created xsi:type="dcterms:W3CDTF">2012-12-04T00:23:44Z</dcterms:created>
  <dcterms:modified xsi:type="dcterms:W3CDTF">2014-08-27T09:29:03Z</dcterms:modified>
</cp:coreProperties>
</file>