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4"/>
  </p:notesMasterIdLst>
  <p:sldIdLst>
    <p:sldId id="290" r:id="rId2"/>
    <p:sldId id="256" r:id="rId3"/>
    <p:sldId id="260" r:id="rId4"/>
    <p:sldId id="261" r:id="rId5"/>
    <p:sldId id="267" r:id="rId6"/>
    <p:sldId id="274" r:id="rId7"/>
    <p:sldId id="276" r:id="rId8"/>
    <p:sldId id="278" r:id="rId9"/>
    <p:sldId id="280" r:id="rId10"/>
    <p:sldId id="281" r:id="rId11"/>
    <p:sldId id="289" r:id="rId12"/>
    <p:sldId id="295"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222" autoAdjust="0"/>
    <p:restoredTop sz="86424" autoAdjust="0"/>
  </p:normalViewPr>
  <p:slideViewPr>
    <p:cSldViewPr>
      <p:cViewPr varScale="1">
        <p:scale>
          <a:sx n="68" d="100"/>
          <a:sy n="68" d="100"/>
        </p:scale>
        <p:origin x="-1716" y="-90"/>
      </p:cViewPr>
      <p:guideLst>
        <p:guide orient="horz" pos="2160"/>
        <p:guide pos="2880"/>
      </p:guideLst>
    </p:cSldViewPr>
  </p:slideViewPr>
  <p:outlineViewPr>
    <p:cViewPr>
      <p:scale>
        <a:sx n="33" d="100"/>
        <a:sy n="33" d="100"/>
      </p:scale>
      <p:origin x="252" y="15084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3C4FE4-4E18-49C2-B01D-A2675B034E59}" type="doc">
      <dgm:prSet loTypeId="urn:microsoft.com/office/officeart/2005/8/layout/hProcess9" loCatId="process" qsTypeId="urn:microsoft.com/office/officeart/2005/8/quickstyle/simple1" qsCatId="simple" csTypeId="urn:microsoft.com/office/officeart/2005/8/colors/accent1_2" csCatId="accent1" phldr="1"/>
      <dgm:spPr/>
    </dgm:pt>
    <dgm:pt modelId="{31ADDB95-4A9F-4C1D-8C96-A5041DDC2F99}">
      <dgm:prSet/>
      <dgm:spPr/>
      <dgm:t>
        <a:bodyPr/>
        <a:lstStyle/>
        <a:p>
          <a:r>
            <a:rPr lang="zh-CN" altLang="en-US" b="1" dirty="0" smtClean="0">
              <a:solidFill>
                <a:schemeClr val="tx1"/>
              </a:solidFill>
            </a:rPr>
            <a:t>本人</a:t>
          </a:r>
          <a:r>
            <a:rPr lang="zh-CN" b="1" dirty="0" smtClean="0">
              <a:solidFill>
                <a:schemeClr val="tx1"/>
              </a:solidFill>
            </a:rPr>
            <a:t>提出申请</a:t>
          </a:r>
          <a:r>
            <a:rPr lang="zh-CN" altLang="en-US" b="1" dirty="0" smtClean="0">
              <a:solidFill>
                <a:schemeClr val="tx1"/>
              </a:solidFill>
            </a:rPr>
            <a:t>并</a:t>
          </a:r>
          <a:r>
            <a:rPr lang="zh-CN" b="1" dirty="0" smtClean="0">
              <a:solidFill>
                <a:schemeClr val="tx1"/>
              </a:solidFill>
            </a:rPr>
            <a:t>签署诚信声明</a:t>
          </a:r>
          <a:endParaRPr lang="zh-CN" altLang="en-US" b="1" dirty="0">
            <a:solidFill>
              <a:schemeClr val="tx1"/>
            </a:solidFill>
          </a:endParaRPr>
        </a:p>
      </dgm:t>
    </dgm:pt>
    <dgm:pt modelId="{5DBB4F70-E23C-444D-81CA-162C5B18D076}" type="parTrans" cxnId="{E1E0289A-2D0D-431F-8EEF-B9DB358E87A2}">
      <dgm:prSet/>
      <dgm:spPr/>
      <dgm:t>
        <a:bodyPr/>
        <a:lstStyle/>
        <a:p>
          <a:endParaRPr lang="zh-CN" altLang="en-US"/>
        </a:p>
      </dgm:t>
    </dgm:pt>
    <dgm:pt modelId="{E8A073DD-546D-4F71-8981-540A3DCCB17D}" type="sibTrans" cxnId="{E1E0289A-2D0D-431F-8EEF-B9DB358E87A2}">
      <dgm:prSet/>
      <dgm:spPr/>
      <dgm:t>
        <a:bodyPr/>
        <a:lstStyle/>
        <a:p>
          <a:endParaRPr lang="zh-CN" altLang="en-US"/>
        </a:p>
      </dgm:t>
    </dgm:pt>
    <dgm:pt modelId="{7A3C5D17-39B8-4E59-9B7D-3873824746CB}">
      <dgm:prSet phldrT="[文本]"/>
      <dgm:spPr/>
      <dgm:t>
        <a:bodyPr/>
        <a:lstStyle/>
        <a:p>
          <a:r>
            <a:rPr lang="zh-CN" b="1" dirty="0" smtClean="0">
              <a:solidFill>
                <a:schemeClr val="tx1"/>
              </a:solidFill>
            </a:rPr>
            <a:t>用人单位填报网上信息</a:t>
          </a:r>
          <a:endParaRPr lang="zh-CN" altLang="en-US" b="1" dirty="0">
            <a:solidFill>
              <a:schemeClr val="tx1"/>
            </a:solidFill>
          </a:endParaRPr>
        </a:p>
      </dgm:t>
    </dgm:pt>
    <dgm:pt modelId="{CFF4E67F-5568-42F9-896B-17CCC7BEC984}" type="parTrans" cxnId="{F360873B-BDEA-4154-A5EC-16E6FCC034B3}">
      <dgm:prSet/>
      <dgm:spPr/>
      <dgm:t>
        <a:bodyPr/>
        <a:lstStyle/>
        <a:p>
          <a:endParaRPr lang="zh-CN" altLang="en-US"/>
        </a:p>
      </dgm:t>
    </dgm:pt>
    <dgm:pt modelId="{E84C7C23-48B9-49DC-BE45-CD6ED0293042}" type="sibTrans" cxnId="{F360873B-BDEA-4154-A5EC-16E6FCC034B3}">
      <dgm:prSet/>
      <dgm:spPr/>
      <dgm:t>
        <a:bodyPr/>
        <a:lstStyle/>
        <a:p>
          <a:endParaRPr lang="zh-CN" altLang="en-US"/>
        </a:p>
      </dgm:t>
    </dgm:pt>
    <dgm:pt modelId="{2D176710-EDE9-4379-B2BD-C90EF32599AB}">
      <dgm:prSet phldrT="[文本]"/>
      <dgm:spPr/>
      <dgm:t>
        <a:bodyPr/>
        <a:lstStyle/>
        <a:p>
          <a:r>
            <a:rPr lang="zh-CN" b="1" dirty="0" smtClean="0">
              <a:solidFill>
                <a:schemeClr val="tx1"/>
              </a:solidFill>
            </a:rPr>
            <a:t>区人力社保局核准</a:t>
          </a:r>
          <a:endParaRPr lang="zh-CN" altLang="en-US" b="1" dirty="0">
            <a:solidFill>
              <a:schemeClr val="tx1"/>
            </a:solidFill>
          </a:endParaRPr>
        </a:p>
      </dgm:t>
    </dgm:pt>
    <dgm:pt modelId="{4360517A-051F-4C5D-94BE-676F2E9E5885}" type="parTrans" cxnId="{527ABE99-1DA8-45DE-BD11-9F4A0CCE4610}">
      <dgm:prSet/>
      <dgm:spPr/>
      <dgm:t>
        <a:bodyPr/>
        <a:lstStyle/>
        <a:p>
          <a:endParaRPr lang="zh-CN" altLang="en-US"/>
        </a:p>
      </dgm:t>
    </dgm:pt>
    <dgm:pt modelId="{6D447B8A-872A-4BCD-8ACF-FFC541411B60}" type="sibTrans" cxnId="{527ABE99-1DA8-45DE-BD11-9F4A0CCE4610}">
      <dgm:prSet/>
      <dgm:spPr/>
      <dgm:t>
        <a:bodyPr/>
        <a:lstStyle/>
        <a:p>
          <a:endParaRPr lang="zh-CN" altLang="en-US"/>
        </a:p>
      </dgm:t>
    </dgm:pt>
    <dgm:pt modelId="{90C12522-4454-4D97-ADD9-46147C5B24C0}" type="pres">
      <dgm:prSet presAssocID="{223C4FE4-4E18-49C2-B01D-A2675B034E59}" presName="CompostProcess" presStyleCnt="0">
        <dgm:presLayoutVars>
          <dgm:dir/>
          <dgm:resizeHandles val="exact"/>
        </dgm:presLayoutVars>
      </dgm:prSet>
      <dgm:spPr/>
    </dgm:pt>
    <dgm:pt modelId="{89033B37-4977-4E95-830C-AC34CD8BE112}" type="pres">
      <dgm:prSet presAssocID="{223C4FE4-4E18-49C2-B01D-A2675B034E59}" presName="arrow" presStyleLbl="bgShp" presStyleIdx="0" presStyleCnt="1" custLinFactNeighborX="2751" custLinFactNeighborY="37597"/>
      <dgm:spPr/>
    </dgm:pt>
    <dgm:pt modelId="{C3FAE195-4102-458B-BBA4-2C1E5B928FC9}" type="pres">
      <dgm:prSet presAssocID="{223C4FE4-4E18-49C2-B01D-A2675B034E59}" presName="linearProcess" presStyleCnt="0"/>
      <dgm:spPr/>
    </dgm:pt>
    <dgm:pt modelId="{BA8A1307-3D38-476E-B075-66DCBEA35133}" type="pres">
      <dgm:prSet presAssocID="{31ADDB95-4A9F-4C1D-8C96-A5041DDC2F99}" presName="textNode" presStyleLbl="node1" presStyleIdx="0" presStyleCnt="3">
        <dgm:presLayoutVars>
          <dgm:bulletEnabled val="1"/>
        </dgm:presLayoutVars>
      </dgm:prSet>
      <dgm:spPr/>
      <dgm:t>
        <a:bodyPr/>
        <a:lstStyle/>
        <a:p>
          <a:endParaRPr lang="zh-CN" altLang="en-US"/>
        </a:p>
      </dgm:t>
    </dgm:pt>
    <dgm:pt modelId="{FE43D127-6918-490B-A013-6D6D00198029}" type="pres">
      <dgm:prSet presAssocID="{E8A073DD-546D-4F71-8981-540A3DCCB17D}" presName="sibTrans" presStyleCnt="0"/>
      <dgm:spPr/>
    </dgm:pt>
    <dgm:pt modelId="{AC3A0D03-CE6B-40C2-844B-E08BB66570AE}" type="pres">
      <dgm:prSet presAssocID="{7A3C5D17-39B8-4E59-9B7D-3873824746CB}" presName="textNode" presStyleLbl="node1" presStyleIdx="1" presStyleCnt="3">
        <dgm:presLayoutVars>
          <dgm:bulletEnabled val="1"/>
        </dgm:presLayoutVars>
      </dgm:prSet>
      <dgm:spPr/>
      <dgm:t>
        <a:bodyPr/>
        <a:lstStyle/>
        <a:p>
          <a:endParaRPr lang="zh-CN" altLang="en-US"/>
        </a:p>
      </dgm:t>
    </dgm:pt>
    <dgm:pt modelId="{6C380680-B24E-4A73-8553-1237B5D9BDBA}" type="pres">
      <dgm:prSet presAssocID="{E84C7C23-48B9-49DC-BE45-CD6ED0293042}" presName="sibTrans" presStyleCnt="0"/>
      <dgm:spPr/>
    </dgm:pt>
    <dgm:pt modelId="{FCA24DFE-29C7-48B1-A59F-6FFAA5E26FF6}" type="pres">
      <dgm:prSet presAssocID="{2D176710-EDE9-4379-B2BD-C90EF32599AB}" presName="textNode" presStyleLbl="node1" presStyleIdx="2" presStyleCnt="3">
        <dgm:presLayoutVars>
          <dgm:bulletEnabled val="1"/>
        </dgm:presLayoutVars>
      </dgm:prSet>
      <dgm:spPr/>
      <dgm:t>
        <a:bodyPr/>
        <a:lstStyle/>
        <a:p>
          <a:endParaRPr lang="zh-CN" altLang="en-US"/>
        </a:p>
      </dgm:t>
    </dgm:pt>
  </dgm:ptLst>
  <dgm:cxnLst>
    <dgm:cxn modelId="{F360873B-BDEA-4154-A5EC-16E6FCC034B3}" srcId="{223C4FE4-4E18-49C2-B01D-A2675B034E59}" destId="{7A3C5D17-39B8-4E59-9B7D-3873824746CB}" srcOrd="1" destOrd="0" parTransId="{CFF4E67F-5568-42F9-896B-17CCC7BEC984}" sibTransId="{E84C7C23-48B9-49DC-BE45-CD6ED0293042}"/>
    <dgm:cxn modelId="{AD50090D-F71F-4FA1-801C-9C5CF07B823C}" type="presOf" srcId="{7A3C5D17-39B8-4E59-9B7D-3873824746CB}" destId="{AC3A0D03-CE6B-40C2-844B-E08BB66570AE}" srcOrd="0" destOrd="0" presId="urn:microsoft.com/office/officeart/2005/8/layout/hProcess9"/>
    <dgm:cxn modelId="{527ABE99-1DA8-45DE-BD11-9F4A0CCE4610}" srcId="{223C4FE4-4E18-49C2-B01D-A2675B034E59}" destId="{2D176710-EDE9-4379-B2BD-C90EF32599AB}" srcOrd="2" destOrd="0" parTransId="{4360517A-051F-4C5D-94BE-676F2E9E5885}" sibTransId="{6D447B8A-872A-4BCD-8ACF-FFC541411B60}"/>
    <dgm:cxn modelId="{3839059C-8C9A-48E1-B3FB-4EFE5116B314}" type="presOf" srcId="{2D176710-EDE9-4379-B2BD-C90EF32599AB}" destId="{FCA24DFE-29C7-48B1-A59F-6FFAA5E26FF6}" srcOrd="0" destOrd="0" presId="urn:microsoft.com/office/officeart/2005/8/layout/hProcess9"/>
    <dgm:cxn modelId="{E1E0289A-2D0D-431F-8EEF-B9DB358E87A2}" srcId="{223C4FE4-4E18-49C2-B01D-A2675B034E59}" destId="{31ADDB95-4A9F-4C1D-8C96-A5041DDC2F99}" srcOrd="0" destOrd="0" parTransId="{5DBB4F70-E23C-444D-81CA-162C5B18D076}" sibTransId="{E8A073DD-546D-4F71-8981-540A3DCCB17D}"/>
    <dgm:cxn modelId="{1D471BEE-8E0A-4055-85B6-68F12704569A}" type="presOf" srcId="{31ADDB95-4A9F-4C1D-8C96-A5041DDC2F99}" destId="{BA8A1307-3D38-476E-B075-66DCBEA35133}" srcOrd="0" destOrd="0" presId="urn:microsoft.com/office/officeart/2005/8/layout/hProcess9"/>
    <dgm:cxn modelId="{1D54B002-C817-425A-8481-2B63877C3EFC}" type="presOf" srcId="{223C4FE4-4E18-49C2-B01D-A2675B034E59}" destId="{90C12522-4454-4D97-ADD9-46147C5B24C0}" srcOrd="0" destOrd="0" presId="urn:microsoft.com/office/officeart/2005/8/layout/hProcess9"/>
    <dgm:cxn modelId="{33FD1CF5-49B9-4860-B03D-9CB2FF3CB531}" type="presParOf" srcId="{90C12522-4454-4D97-ADD9-46147C5B24C0}" destId="{89033B37-4977-4E95-830C-AC34CD8BE112}" srcOrd="0" destOrd="0" presId="urn:microsoft.com/office/officeart/2005/8/layout/hProcess9"/>
    <dgm:cxn modelId="{1F4095ED-3AC7-4A5E-B4C8-F380E248D5A2}" type="presParOf" srcId="{90C12522-4454-4D97-ADD9-46147C5B24C0}" destId="{C3FAE195-4102-458B-BBA4-2C1E5B928FC9}" srcOrd="1" destOrd="0" presId="urn:microsoft.com/office/officeart/2005/8/layout/hProcess9"/>
    <dgm:cxn modelId="{12E21805-5866-4375-94A9-207B2C983328}" type="presParOf" srcId="{C3FAE195-4102-458B-BBA4-2C1E5B928FC9}" destId="{BA8A1307-3D38-476E-B075-66DCBEA35133}" srcOrd="0" destOrd="0" presId="urn:microsoft.com/office/officeart/2005/8/layout/hProcess9"/>
    <dgm:cxn modelId="{7034D862-9380-406F-AD8B-E11DF0C13B5B}" type="presParOf" srcId="{C3FAE195-4102-458B-BBA4-2C1E5B928FC9}" destId="{FE43D127-6918-490B-A013-6D6D00198029}" srcOrd="1" destOrd="0" presId="urn:microsoft.com/office/officeart/2005/8/layout/hProcess9"/>
    <dgm:cxn modelId="{677C7B19-69F9-421A-8FC6-E4AA9974DBCA}" type="presParOf" srcId="{C3FAE195-4102-458B-BBA4-2C1E5B928FC9}" destId="{AC3A0D03-CE6B-40C2-844B-E08BB66570AE}" srcOrd="2" destOrd="0" presId="urn:microsoft.com/office/officeart/2005/8/layout/hProcess9"/>
    <dgm:cxn modelId="{311513C1-2789-4194-9FF2-955CFDECC7DC}" type="presParOf" srcId="{C3FAE195-4102-458B-BBA4-2C1E5B928FC9}" destId="{6C380680-B24E-4A73-8553-1237B5D9BDBA}" srcOrd="3" destOrd="0" presId="urn:microsoft.com/office/officeart/2005/8/layout/hProcess9"/>
    <dgm:cxn modelId="{2F0EEDE9-C093-4542-AAB6-4A53A1DD476B}" type="presParOf" srcId="{C3FAE195-4102-458B-BBA4-2C1E5B928FC9}" destId="{FCA24DFE-29C7-48B1-A59F-6FFAA5E26FF6}"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033B37-4977-4E95-830C-AC34CD8BE112}">
      <dsp:nvSpPr>
        <dsp:cNvPr id="0" name=""/>
        <dsp:cNvSpPr/>
      </dsp:nvSpPr>
      <dsp:spPr>
        <a:xfrm>
          <a:off x="807621" y="0"/>
          <a:ext cx="6977575" cy="252028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8A1307-3D38-476E-B075-66DCBEA35133}">
      <dsp:nvSpPr>
        <dsp:cNvPr id="0" name=""/>
        <dsp:cNvSpPr/>
      </dsp:nvSpPr>
      <dsp:spPr>
        <a:xfrm>
          <a:off x="278173" y="756084"/>
          <a:ext cx="2462673" cy="100811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zh-CN" altLang="en-US" sz="2100" b="1" kern="1200" dirty="0" smtClean="0">
              <a:solidFill>
                <a:schemeClr val="tx1"/>
              </a:solidFill>
            </a:rPr>
            <a:t>本人</a:t>
          </a:r>
          <a:r>
            <a:rPr lang="zh-CN" sz="2100" b="1" kern="1200" dirty="0" smtClean="0">
              <a:solidFill>
                <a:schemeClr val="tx1"/>
              </a:solidFill>
            </a:rPr>
            <a:t>提出申请</a:t>
          </a:r>
          <a:r>
            <a:rPr lang="zh-CN" altLang="en-US" sz="2100" b="1" kern="1200" dirty="0" smtClean="0">
              <a:solidFill>
                <a:schemeClr val="tx1"/>
              </a:solidFill>
            </a:rPr>
            <a:t>并</a:t>
          </a:r>
          <a:r>
            <a:rPr lang="zh-CN" sz="2100" b="1" kern="1200" dirty="0" smtClean="0">
              <a:solidFill>
                <a:schemeClr val="tx1"/>
              </a:solidFill>
            </a:rPr>
            <a:t>签署诚信声明</a:t>
          </a:r>
          <a:endParaRPr lang="zh-CN" altLang="en-US" sz="2100" b="1" kern="1200" dirty="0">
            <a:solidFill>
              <a:schemeClr val="tx1"/>
            </a:solidFill>
          </a:endParaRPr>
        </a:p>
      </dsp:txBody>
      <dsp:txXfrm>
        <a:off x="327385" y="805296"/>
        <a:ext cx="2364249" cy="909688"/>
      </dsp:txXfrm>
    </dsp:sp>
    <dsp:sp modelId="{AC3A0D03-CE6B-40C2-844B-E08BB66570AE}">
      <dsp:nvSpPr>
        <dsp:cNvPr id="0" name=""/>
        <dsp:cNvSpPr/>
      </dsp:nvSpPr>
      <dsp:spPr>
        <a:xfrm>
          <a:off x="2873119" y="756084"/>
          <a:ext cx="2462673" cy="100811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zh-CN" sz="2100" b="1" kern="1200" dirty="0" smtClean="0">
              <a:solidFill>
                <a:schemeClr val="tx1"/>
              </a:solidFill>
            </a:rPr>
            <a:t>用人单位填报网上信息</a:t>
          </a:r>
          <a:endParaRPr lang="zh-CN" altLang="en-US" sz="2100" b="1" kern="1200" dirty="0">
            <a:solidFill>
              <a:schemeClr val="tx1"/>
            </a:solidFill>
          </a:endParaRPr>
        </a:p>
      </dsp:txBody>
      <dsp:txXfrm>
        <a:off x="2922331" y="805296"/>
        <a:ext cx="2364249" cy="909688"/>
      </dsp:txXfrm>
    </dsp:sp>
    <dsp:sp modelId="{FCA24DFE-29C7-48B1-A59F-6FFAA5E26FF6}">
      <dsp:nvSpPr>
        <dsp:cNvPr id="0" name=""/>
        <dsp:cNvSpPr/>
      </dsp:nvSpPr>
      <dsp:spPr>
        <a:xfrm>
          <a:off x="5468065" y="756084"/>
          <a:ext cx="2462673" cy="100811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zh-CN" sz="2100" b="1" kern="1200" dirty="0" smtClean="0">
              <a:solidFill>
                <a:schemeClr val="tx1"/>
              </a:solidFill>
            </a:rPr>
            <a:t>区人力社保局核准</a:t>
          </a:r>
          <a:endParaRPr lang="zh-CN" altLang="en-US" sz="2100" b="1" kern="1200" dirty="0">
            <a:solidFill>
              <a:schemeClr val="tx1"/>
            </a:solidFill>
          </a:endParaRPr>
        </a:p>
      </dsp:txBody>
      <dsp:txXfrm>
        <a:off x="5517277" y="805296"/>
        <a:ext cx="2364249" cy="90968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A58B8D-0A4F-4464-B460-39379AECB568}" type="datetimeFigureOut">
              <a:rPr lang="zh-CN" altLang="en-US" smtClean="0"/>
              <a:pPr/>
              <a:t>2020-1-15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3CCB15-0194-4028-B95E-A9FDB7A2EC02}"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仿宋_GB2312" panose="02010609030101010101" pitchFamily="49" charset="-122"/>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087D9F86-EE4D-493E-AD30-04B8C970AF75}" type="datetimeFigureOut">
              <a:rPr lang="zh-CN" altLang="en-US" smtClean="0"/>
              <a:pPr/>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90D684-EE2B-4FDE-8246-9ED4932436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087D9F86-EE4D-493E-AD30-04B8C970AF75}" type="datetimeFigureOut">
              <a:rPr lang="zh-CN" altLang="en-US" smtClean="0"/>
              <a:pPr/>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90D684-EE2B-4FDE-8246-9ED4932436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仿宋_GB2312" panose="02010609030101010101" pitchFamily="49" charset="-122"/>
            </a:endParaRPr>
          </a:p>
        </p:txBody>
      </p:sp>
      <p:sp>
        <p:nvSpPr>
          <p:cNvPr id="4" name="Date Placeholder 3"/>
          <p:cNvSpPr>
            <a:spLocks noGrp="1"/>
          </p:cNvSpPr>
          <p:nvPr>
            <p:ph type="dt" sz="half" idx="10"/>
          </p:nvPr>
        </p:nvSpPr>
        <p:spPr/>
        <p:txBody>
          <a:bodyPr/>
          <a:lstStyle/>
          <a:p>
            <a:fld id="{087D9F86-EE4D-493E-AD30-04B8C970AF75}" type="datetimeFigureOut">
              <a:rPr lang="zh-CN" altLang="en-US" smtClean="0"/>
              <a:pPr/>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90D684-EE2B-4FDE-8246-9ED49324367B}" type="slidenum">
              <a:rPr lang="zh-CN" altLang="en-US" smtClean="0"/>
              <a:pPr/>
              <a:t>‹#›</a:t>
            </a:fld>
            <a:endParaRPr lang="zh-CN"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87D9F86-EE4D-493E-AD30-04B8C970AF75}" type="datetimeFigureOut">
              <a:rPr lang="zh-CN" altLang="en-US" smtClean="0"/>
              <a:pPr/>
              <a:t>2020-1-15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90D684-EE2B-4FDE-8246-9ED49324367B}" type="slidenum">
              <a:rPr lang="zh-CN" altLang="en-US" smtClean="0"/>
              <a:pPr/>
              <a:t>‹#›</a:t>
            </a:fld>
            <a:endParaRPr lang="zh-CN" altLang="en-US"/>
          </a:p>
        </p:txBody>
      </p:sp>
    </p:spTree>
    <p:extLst>
      <p:ext uri="{BB962C8B-B14F-4D97-AF65-F5344CB8AC3E}">
        <p14:creationId xmlns:p14="http://schemas.microsoft.com/office/powerpoint/2010/main" xmlns="" val="2805004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087D9F86-EE4D-493E-AD30-04B8C970AF75}" type="datetimeFigureOut">
              <a:rPr lang="zh-CN" altLang="en-US" smtClean="0"/>
              <a:pPr/>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90D684-EE2B-4FDE-8246-9ED49324367B}" type="slidenum">
              <a:rPr lang="zh-CN" altLang="en-US" smtClean="0"/>
              <a:pPr/>
              <a:t>‹#›</a:t>
            </a:fld>
            <a:endParaRPr lang="zh-CN" altLang="en-US"/>
          </a:p>
        </p:txBody>
      </p:sp>
      <p:sp>
        <p:nvSpPr>
          <p:cNvPr id="7" name="Title 6"/>
          <p:cNvSpPr>
            <a:spLocks noGrp="1"/>
          </p:cNvSpPr>
          <p:nvPr>
            <p:ph type="title"/>
          </p:nvPr>
        </p:nvSpPr>
        <p:spPr/>
        <p:txBody>
          <a:bodyPr/>
          <a:lstStyle/>
          <a:p>
            <a:r>
              <a:rPr lang="zh-CN" altLang="en-US" smtClean="0"/>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仿宋_GB2312" panose="02010609030101010101" pitchFamily="49" charset="-122"/>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087D9F86-EE4D-493E-AD30-04B8C970AF75}" type="datetimeFigureOut">
              <a:rPr lang="zh-CN" altLang="en-US" smtClean="0"/>
              <a:pPr/>
              <a:t>2020-1-15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190D684-EE2B-4FDE-8246-9ED4932436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5" name="Date Placeholder 4"/>
          <p:cNvSpPr>
            <a:spLocks noGrp="1"/>
          </p:cNvSpPr>
          <p:nvPr>
            <p:ph type="dt" sz="half" idx="10"/>
          </p:nvPr>
        </p:nvSpPr>
        <p:spPr/>
        <p:txBody>
          <a:bodyPr/>
          <a:lstStyle/>
          <a:p>
            <a:fld id="{087D9F86-EE4D-493E-AD30-04B8C970AF75}" type="datetimeFigureOut">
              <a:rPr lang="zh-CN" altLang="en-US" smtClean="0"/>
              <a:pPr/>
              <a:t>2020-1-15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90D684-EE2B-4FDE-8246-9ED49324367B}" type="slidenum">
              <a:rPr lang="zh-CN" altLang="en-US" smtClean="0"/>
              <a:pPr/>
              <a:t>‹#›</a:t>
            </a:fld>
            <a:endParaRPr lang="zh-CN" altLang="en-US"/>
          </a:p>
        </p:txBody>
      </p:sp>
      <p:sp>
        <p:nvSpPr>
          <p:cNvPr id="9" name="Content Placeholder 8"/>
          <p:cNvSpPr>
            <a:spLocks noGrp="1"/>
          </p:cNvSpPr>
          <p:nvPr>
            <p:ph sz="quarter" idx="13"/>
          </p:nvPr>
        </p:nvSpPr>
        <p:spPr>
          <a:xfrm>
            <a:off x="676655" y="2679192"/>
            <a:ext cx="3822192" cy="34472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仿宋_GB2312" panose="02010609030101010101"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仿宋_GB2312" panose="02010609030101010101"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087D9F86-EE4D-493E-AD30-04B8C970AF75}" type="datetimeFigureOut">
              <a:rPr lang="zh-CN" altLang="en-US" smtClean="0"/>
              <a:pPr/>
              <a:t>2020-1-15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190D684-EE2B-4FDE-8246-9ED4932436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087D9F86-EE4D-493E-AD30-04B8C970AF75}" type="datetimeFigureOut">
              <a:rPr lang="zh-CN" altLang="en-US" smtClean="0"/>
              <a:pPr/>
              <a:t>2020-1-15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190D684-EE2B-4FDE-8246-9ED4932436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仿宋_GB2312" panose="02010609030101010101" pitchFamily="49" charset="-122"/>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grpSp>
      <p:sp>
        <p:nvSpPr>
          <p:cNvPr id="2" name="Date Placeholder 1"/>
          <p:cNvSpPr>
            <a:spLocks noGrp="1"/>
          </p:cNvSpPr>
          <p:nvPr>
            <p:ph type="dt" sz="half" idx="10"/>
          </p:nvPr>
        </p:nvSpPr>
        <p:spPr/>
        <p:txBody>
          <a:bodyPr/>
          <a:lstStyle/>
          <a:p>
            <a:fld id="{087D9F86-EE4D-493E-AD30-04B8C970AF75}" type="datetimeFigureOut">
              <a:rPr lang="zh-CN" altLang="en-US" smtClean="0"/>
              <a:pPr/>
              <a:t>2020-1-15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190D684-EE2B-4FDE-8246-9ED4932436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仿宋_GB2312" panose="02010609030101010101" pitchFamily="49" charset="-122"/>
            </a:endParaRPr>
          </a:p>
        </p:txBody>
      </p:sp>
      <p:sp>
        <p:nvSpPr>
          <p:cNvPr id="5" name="Date Placeholder 4"/>
          <p:cNvSpPr>
            <a:spLocks noGrp="1"/>
          </p:cNvSpPr>
          <p:nvPr>
            <p:ph type="dt" sz="half" idx="10"/>
          </p:nvPr>
        </p:nvSpPr>
        <p:spPr/>
        <p:txBody>
          <a:bodyPr/>
          <a:lstStyle/>
          <a:p>
            <a:fld id="{087D9F86-EE4D-493E-AD30-04B8C970AF75}" type="datetimeFigureOut">
              <a:rPr lang="zh-CN" altLang="en-US" smtClean="0"/>
              <a:pPr/>
              <a:t>2020-1-15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90D684-EE2B-4FDE-8246-9ED49324367B}" type="slidenum">
              <a:rPr lang="zh-CN" altLang="en-US" smtClean="0"/>
              <a:pPr/>
              <a:t>‹#›</a:t>
            </a:fld>
            <a:endParaRPr lang="zh-CN"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仿宋_GB2312" panose="02010609030101010101" pitchFamily="49" charset="-122"/>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087D9F86-EE4D-493E-AD30-04B8C970AF75}" type="datetimeFigureOut">
              <a:rPr lang="zh-CN" altLang="en-US" smtClean="0"/>
              <a:pPr/>
              <a:t>2020-1-15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190D684-EE2B-4FDE-8246-9ED49324367B}" type="slidenum">
              <a:rPr lang="zh-CN" altLang="en-US" smtClean="0"/>
              <a:pPr/>
              <a:t>‹#›</a:t>
            </a:fld>
            <a:endParaRPr lang="zh-CN"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仿宋_GB2312" panose="02010609030101010101" pitchFamily="49" charset="-122"/>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仿宋_GB2312" panose="02010609030101010101" pitchFamily="49" charset="-122"/>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CN" altLang="en-US" dirty="0" smtClean="0"/>
              <a:t>单击此处编辑母版标题样式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latin typeface="仿宋_GB2312" panose="02010609030101010101" pitchFamily="49" charset="-122"/>
              </a:defRPr>
            </a:lvl1pPr>
          </a:lstStyle>
          <a:p>
            <a:fld id="{087D9F86-EE4D-493E-AD30-04B8C970AF75}" type="datetimeFigureOut">
              <a:rPr lang="zh-CN" altLang="en-US" smtClean="0"/>
              <a:pPr/>
              <a:t>2020-1-15</a:t>
            </a:fld>
            <a:endParaRPr lang="zh-CN" alt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latin typeface="仿宋_GB2312" panose="02010609030101010101" pitchFamily="49" charset="-122"/>
              </a:defRPr>
            </a:lvl1pPr>
          </a:lstStyle>
          <a:p>
            <a:endParaRPr lang="zh-CN" alt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latin typeface="仿宋_GB2312" panose="02010609030101010101" pitchFamily="49" charset="-122"/>
              </a:defRPr>
            </a:lvl1pPr>
          </a:lstStyle>
          <a:p>
            <a:fld id="{B190D684-EE2B-4FDE-8246-9ED49324367B}" type="slidenum">
              <a:rPr lang="zh-CN" altLang="en-US" smtClean="0"/>
              <a:pPr/>
              <a:t>‹#›</a:t>
            </a:fld>
            <a:endParaRPr lang="zh-CN" alt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914400" rtl="0" eaLnBrk="1" latinLnBrk="0" hangingPunct="1">
        <a:spcBef>
          <a:spcPct val="0"/>
        </a:spcBef>
        <a:buNone/>
        <a:defRPr sz="4400" kern="1200">
          <a:solidFill>
            <a:srgbClr val="FFFFFF"/>
          </a:solidFill>
          <a:latin typeface="仿宋_GB2312" panose="02010609030101010101" pitchFamily="49" charset="-122"/>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仿宋_GB2312" panose="02010609030101010101" pitchFamily="49" charset="-122"/>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仿宋_GB2312" panose="02010609030101010101" pitchFamily="49" charset="-122"/>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仿宋_GB2312" panose="02010609030101010101" pitchFamily="49" charset="-122"/>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仿宋_GB2312" panose="02010609030101010101" pitchFamily="49" charset="-122"/>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仿宋_GB2312" panose="02010609030101010101" pitchFamily="49" charset="-122"/>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14348" y="2214554"/>
            <a:ext cx="7772400" cy="1780108"/>
          </a:xfrm>
        </p:spPr>
        <p:txBody>
          <a:bodyPr>
            <a:normAutofit/>
          </a:bodyPr>
          <a:lstStyle/>
          <a:p>
            <a:r>
              <a:rPr lang="zh-CN" altLang="en-US" sz="4000" b="1" kern="100" dirty="0">
                <a:solidFill>
                  <a:schemeClr val="bg1"/>
                </a:solidFill>
                <a:latin typeface="仿宋" panose="02010609060101010101" pitchFamily="49" charset="-122"/>
                <a:ea typeface="仿宋" panose="02010609060101010101" pitchFamily="49" charset="-122"/>
              </a:rPr>
              <a:t>西城区</a:t>
            </a:r>
            <a:r>
              <a:rPr lang="zh-CN" altLang="en-US" sz="4000" b="1" kern="100" dirty="0" smtClean="0">
                <a:solidFill>
                  <a:schemeClr val="bg1"/>
                </a:solidFill>
                <a:latin typeface="仿宋" panose="02010609060101010101" pitchFamily="49" charset="-122"/>
                <a:ea typeface="仿宋" panose="02010609060101010101" pitchFamily="49" charset="-122"/>
              </a:rPr>
              <a:t>办理</a:t>
            </a:r>
            <a:r>
              <a:rPr lang="en-US" altLang="zh-CN" sz="4000" b="1" kern="100" dirty="0" smtClean="0">
                <a:solidFill>
                  <a:schemeClr val="bg1"/>
                </a:solidFill>
                <a:latin typeface="仿宋" panose="02010609060101010101" pitchFamily="49" charset="-122"/>
                <a:ea typeface="仿宋" panose="02010609060101010101" pitchFamily="49" charset="-122"/>
              </a:rPr>
              <a:t>《</a:t>
            </a:r>
            <a:r>
              <a:rPr lang="zh-CN" altLang="en-US" sz="4000" b="1" kern="100" dirty="0">
                <a:solidFill>
                  <a:schemeClr val="bg1"/>
                </a:solidFill>
                <a:latin typeface="仿宋" panose="02010609060101010101" pitchFamily="49" charset="-122"/>
                <a:ea typeface="仿宋" panose="02010609060101010101" pitchFamily="49" charset="-122"/>
              </a:rPr>
              <a:t>北京市工作居住证</a:t>
            </a:r>
            <a:r>
              <a:rPr lang="en-US" altLang="zh-CN" sz="4000" b="1" kern="100" dirty="0">
                <a:solidFill>
                  <a:schemeClr val="bg1"/>
                </a:solidFill>
                <a:latin typeface="仿宋" panose="02010609060101010101" pitchFamily="49" charset="-122"/>
                <a:ea typeface="仿宋" panose="02010609060101010101" pitchFamily="49" charset="-122"/>
              </a:rPr>
              <a:t>》</a:t>
            </a:r>
            <a:r>
              <a:rPr lang="zh-CN" altLang="en-US" sz="4000" b="1" kern="100" dirty="0">
                <a:solidFill>
                  <a:schemeClr val="bg1"/>
                </a:solidFill>
                <a:latin typeface="仿宋" panose="02010609060101010101" pitchFamily="49" charset="-122"/>
                <a:ea typeface="仿宋" panose="02010609060101010101" pitchFamily="49" charset="-122"/>
              </a:rPr>
              <a:t>实施细则</a:t>
            </a:r>
            <a:endParaRPr lang="zh-CN" altLang="en-US" sz="40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xmlns="" val="3341832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lvl="0"/>
            <a:r>
              <a:rPr lang="zh-CN" altLang="en-US" sz="4000" b="1" kern="100" dirty="0">
                <a:solidFill>
                  <a:schemeClr val="tx1"/>
                </a:solidFill>
                <a:latin typeface="仿宋" panose="02010609060101010101" pitchFamily="49" charset="-122"/>
                <a:ea typeface="仿宋" panose="02010609060101010101" pitchFamily="49" charset="-122"/>
              </a:rPr>
              <a:t>监督</a:t>
            </a:r>
            <a:r>
              <a:rPr lang="zh-CN" altLang="en-US" sz="4000" b="1" kern="100" dirty="0" smtClean="0">
                <a:solidFill>
                  <a:schemeClr val="tx1"/>
                </a:solidFill>
                <a:latin typeface="仿宋" panose="02010609060101010101" pitchFamily="49" charset="-122"/>
                <a:ea typeface="仿宋" panose="02010609060101010101" pitchFamily="49" charset="-122"/>
              </a:rPr>
              <a:t>检查</a:t>
            </a:r>
            <a:endParaRPr lang="zh-CN" altLang="en-US" sz="4000" b="1" i="0" u="none" strike="noStrike" kern="100" baseline="0" dirty="0" smtClean="0">
              <a:solidFill>
                <a:schemeClr val="tx1"/>
              </a:solidFill>
              <a:latin typeface="仿宋" panose="02010609060101010101" pitchFamily="49" charset="-122"/>
              <a:ea typeface="仿宋" panose="02010609060101010101" pitchFamily="49" charset="-122"/>
            </a:endParaRPr>
          </a:p>
        </p:txBody>
      </p:sp>
      <p:sp>
        <p:nvSpPr>
          <p:cNvPr id="3" name="文本占位符 2"/>
          <p:cNvSpPr>
            <a:spLocks noGrp="1"/>
          </p:cNvSpPr>
          <p:nvPr>
            <p:ph type="body" idx="1"/>
          </p:nvPr>
        </p:nvSpPr>
        <p:spPr>
          <a:xfrm>
            <a:off x="872067" y="2276872"/>
            <a:ext cx="7660373" cy="4509120"/>
          </a:xfrm>
        </p:spPr>
        <p:txBody>
          <a:bodyPr>
            <a:normAutofit/>
          </a:bodyPr>
          <a:lstStyle/>
          <a:p>
            <a:pPr marL="0" marR="0" lvl="0" indent="457200" algn="just" rtl="0">
              <a:lnSpc>
                <a:spcPct val="120000"/>
              </a:lnSpc>
              <a:buNone/>
            </a:pPr>
            <a:r>
              <a:rPr lang="zh-CN" altLang="en-US" sz="1800" b="1" kern="100" dirty="0" smtClean="0">
                <a:solidFill>
                  <a:schemeClr val="tx1"/>
                </a:solidFill>
                <a:latin typeface="仿宋" panose="02010609060101010101" pitchFamily="49" charset="-122"/>
                <a:ea typeface="仿宋" panose="02010609060101010101" pitchFamily="49" charset="-122"/>
              </a:rPr>
              <a:t>第十一</a:t>
            </a:r>
            <a:r>
              <a:rPr lang="zh-CN" altLang="en-US" sz="1800" b="1" kern="100" dirty="0">
                <a:solidFill>
                  <a:schemeClr val="tx1"/>
                </a:solidFill>
                <a:latin typeface="仿宋" panose="02010609060101010101" pitchFamily="49" charset="-122"/>
                <a:ea typeface="仿宋" panose="02010609060101010101" pitchFamily="49" charset="-122"/>
              </a:rPr>
              <a:t>条  </a:t>
            </a:r>
            <a:r>
              <a:rPr lang="zh-CN" altLang="en-US" sz="1800" kern="100" dirty="0">
                <a:solidFill>
                  <a:schemeClr val="tx1"/>
                </a:solidFill>
                <a:latin typeface="仿宋" panose="02010609060101010101" pitchFamily="49" charset="-122"/>
                <a:ea typeface="仿宋" panose="02010609060101010101" pitchFamily="49" charset="-122"/>
              </a:rPr>
              <a:t>区人力社保局全力配合市人才工作局对用人单位和工作居住证持证人开展经常性的抽查、检查和自查工作，及时清理无效证件，维护正常办理秩序</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a:solidFill>
                <a:schemeClr val="tx1"/>
              </a:solidFill>
              <a:latin typeface="仿宋" panose="02010609060101010101" pitchFamily="49" charset="-122"/>
              <a:ea typeface="仿宋" panose="02010609060101010101" pitchFamily="49" charset="-122"/>
            </a:endParaRPr>
          </a:p>
          <a:p>
            <a:pPr marL="0" lvl="0" indent="457200" algn="just">
              <a:lnSpc>
                <a:spcPct val="120000"/>
              </a:lnSpc>
              <a:buNone/>
            </a:pPr>
            <a:r>
              <a:rPr lang="zh-CN" altLang="en-US" sz="1800" b="1" kern="100" dirty="0" smtClean="0">
                <a:solidFill>
                  <a:schemeClr val="tx1"/>
                </a:solidFill>
                <a:latin typeface="仿宋" panose="02010609060101010101" pitchFamily="49" charset="-122"/>
                <a:ea typeface="仿宋" panose="02010609060101010101" pitchFamily="49" charset="-122"/>
              </a:rPr>
              <a:t>第十二</a:t>
            </a:r>
            <a:r>
              <a:rPr lang="zh-CN" altLang="en-US" sz="1800" b="1" kern="100" dirty="0" smtClean="0">
                <a:solidFill>
                  <a:schemeClr val="tx1"/>
                </a:solidFill>
                <a:latin typeface="仿宋" panose="02010609060101010101" pitchFamily="49" charset="-122"/>
                <a:ea typeface="仿宋" panose="02010609060101010101" pitchFamily="49" charset="-122"/>
              </a:rPr>
              <a:t>条  </a:t>
            </a:r>
            <a:r>
              <a:rPr lang="zh-CN" altLang="en-US" sz="1800" kern="100" dirty="0" smtClean="0">
                <a:solidFill>
                  <a:schemeClr val="tx1"/>
                </a:solidFill>
                <a:latin typeface="仿宋" panose="02010609060101010101" pitchFamily="49" charset="-122"/>
                <a:ea typeface="仿宋" panose="02010609060101010101" pitchFamily="49" charset="-122"/>
              </a:rPr>
              <a:t>用人</a:t>
            </a:r>
            <a:r>
              <a:rPr lang="zh-CN" altLang="en-US" sz="1800" kern="100" dirty="0" smtClean="0">
                <a:solidFill>
                  <a:schemeClr val="tx1"/>
                </a:solidFill>
                <a:latin typeface="仿宋" panose="02010609060101010101" pitchFamily="49" charset="-122"/>
                <a:ea typeface="仿宋" panose="02010609060101010101" pitchFamily="49" charset="-122"/>
              </a:rPr>
              <a:t>单位和申请人在工作居住证办理工作中存在以下情形的，给予相应处理：</a:t>
            </a:r>
            <a:endParaRPr lang="en-US" altLang="zh-CN" sz="1800" kern="100" dirty="0" smtClean="0">
              <a:solidFill>
                <a:schemeClr val="tx1"/>
              </a:solidFill>
              <a:latin typeface="仿宋" panose="02010609060101010101" pitchFamily="49" charset="-122"/>
              <a:ea typeface="仿宋" panose="02010609060101010101" pitchFamily="49" charset="-122"/>
            </a:endParaRPr>
          </a:p>
          <a:p>
            <a:r>
              <a:rPr lang="zh-CN" altLang="en-US" sz="1800" kern="100" dirty="0" smtClean="0">
                <a:solidFill>
                  <a:schemeClr val="tx1"/>
                </a:solidFill>
                <a:latin typeface="仿宋" panose="02010609060101010101" pitchFamily="49" charset="-122"/>
                <a:ea typeface="仿宋" panose="02010609060101010101" pitchFamily="49" charset="-122"/>
              </a:rPr>
              <a:t>  （</a:t>
            </a:r>
            <a:r>
              <a:rPr lang="zh-CN" altLang="en-US" sz="1800" kern="100" dirty="0" smtClean="0">
                <a:solidFill>
                  <a:schemeClr val="tx1"/>
                </a:solidFill>
                <a:latin typeface="仿宋" panose="02010609060101010101" pitchFamily="49" charset="-122"/>
                <a:ea typeface="仿宋" panose="02010609060101010101" pitchFamily="49" charset="-122"/>
              </a:rPr>
              <a:t>一）为超出管辖范围的人员办理工作居住证业务的；</a:t>
            </a:r>
          </a:p>
          <a:p>
            <a:r>
              <a:rPr lang="zh-CN" altLang="en-US" sz="1800" kern="100" dirty="0" smtClean="0">
                <a:solidFill>
                  <a:schemeClr val="tx1"/>
                </a:solidFill>
                <a:latin typeface="仿宋" panose="02010609060101010101" pitchFamily="49" charset="-122"/>
                <a:ea typeface="仿宋" panose="02010609060101010101" pitchFamily="49" charset="-122"/>
              </a:rPr>
              <a:t>  （</a:t>
            </a:r>
            <a:r>
              <a:rPr lang="zh-CN" altLang="en-US" sz="1800" kern="100" dirty="0" smtClean="0">
                <a:solidFill>
                  <a:schemeClr val="tx1"/>
                </a:solidFill>
                <a:latin typeface="仿宋" panose="02010609060101010101" pitchFamily="49" charset="-122"/>
                <a:ea typeface="仿宋" panose="02010609060101010101" pitchFamily="49" charset="-122"/>
              </a:rPr>
              <a:t>二）不认真核实申报材料，推诿、拖延办事，造成申请人利益受到</a:t>
            </a:r>
            <a:r>
              <a:rPr lang="zh-CN" altLang="en-US" sz="1800" kern="100" dirty="0" smtClean="0">
                <a:solidFill>
                  <a:schemeClr val="tx1"/>
                </a:solidFill>
                <a:latin typeface="仿宋" panose="02010609060101010101" pitchFamily="49" charset="-122"/>
                <a:ea typeface="仿宋" panose="02010609060101010101" pitchFamily="49" charset="-122"/>
              </a:rPr>
              <a:t>严 重</a:t>
            </a:r>
            <a:r>
              <a:rPr lang="zh-CN" altLang="en-US" sz="1800" kern="100" dirty="0" smtClean="0">
                <a:solidFill>
                  <a:schemeClr val="tx1"/>
                </a:solidFill>
                <a:latin typeface="仿宋" panose="02010609060101010101" pitchFamily="49" charset="-122"/>
                <a:ea typeface="仿宋" panose="02010609060101010101" pitchFamily="49" charset="-122"/>
              </a:rPr>
              <a:t>损害的；</a:t>
            </a:r>
          </a:p>
          <a:p>
            <a:r>
              <a:rPr lang="zh-CN" altLang="en-US" sz="1800" kern="100" dirty="0" smtClean="0">
                <a:solidFill>
                  <a:schemeClr val="tx1"/>
                </a:solidFill>
                <a:latin typeface="仿宋" panose="02010609060101010101" pitchFamily="49" charset="-122"/>
                <a:ea typeface="仿宋" panose="02010609060101010101" pitchFamily="49" charset="-122"/>
              </a:rPr>
              <a:t>  （</a:t>
            </a:r>
            <a:r>
              <a:rPr lang="zh-CN" altLang="en-US" sz="1800" kern="100" dirty="0" smtClean="0">
                <a:solidFill>
                  <a:schemeClr val="tx1"/>
                </a:solidFill>
                <a:latin typeface="仿宋" panose="02010609060101010101" pitchFamily="49" charset="-122"/>
                <a:ea typeface="仿宋" panose="02010609060101010101" pitchFamily="49" charset="-122"/>
              </a:rPr>
              <a:t>三）申请人或协助申请人提供虚假材料的；</a:t>
            </a:r>
          </a:p>
          <a:p>
            <a:r>
              <a:rPr lang="zh-CN" altLang="en-US" sz="1800" kern="100" dirty="0" smtClean="0">
                <a:solidFill>
                  <a:schemeClr val="tx1"/>
                </a:solidFill>
                <a:latin typeface="仿宋" panose="02010609060101010101" pitchFamily="49" charset="-122"/>
                <a:ea typeface="仿宋" panose="02010609060101010101" pitchFamily="49" charset="-122"/>
              </a:rPr>
              <a:t>  （</a:t>
            </a:r>
            <a:r>
              <a:rPr lang="zh-CN" altLang="en-US" sz="1800" kern="100" dirty="0" smtClean="0">
                <a:solidFill>
                  <a:schemeClr val="tx1"/>
                </a:solidFill>
                <a:latin typeface="仿宋" panose="02010609060101010101" pitchFamily="49" charset="-122"/>
                <a:ea typeface="仿宋" panose="02010609060101010101" pitchFamily="49" charset="-122"/>
              </a:rPr>
              <a:t>四）存在其他违反法律法规或规章制度行为的。 </a:t>
            </a:r>
            <a:endParaRPr lang="en-US" altLang="zh-CN" sz="1800" kern="100" dirty="0" smtClean="0">
              <a:solidFill>
                <a:schemeClr val="tx1"/>
              </a:solidFill>
              <a:latin typeface="仿宋" panose="02010609060101010101" pitchFamily="49" charset="-122"/>
              <a:ea typeface="仿宋" panose="02010609060101010101" pitchFamily="49" charset="-122"/>
            </a:endParaRPr>
          </a:p>
          <a:p>
            <a:pPr indent="457200" algn="just">
              <a:lnSpc>
                <a:spcPct val="120000"/>
              </a:lnSpc>
              <a:buNone/>
            </a:pPr>
            <a:r>
              <a:rPr lang="zh-CN" altLang="en-US" sz="1800" kern="100" dirty="0" smtClean="0">
                <a:solidFill>
                  <a:schemeClr val="tx1"/>
                </a:solidFill>
                <a:latin typeface="仿宋" panose="02010609060101010101" pitchFamily="49" charset="-122"/>
                <a:ea typeface="仿宋" panose="02010609060101010101" pitchFamily="49" charset="-122"/>
              </a:rPr>
              <a:t>其中，用人单位视情给予压减办理数量、列入黑名单、取消申报资格等处理；申请人等相关人员视情给予列入黑名单、取消工作居住证等处理，涉嫌违纪违法的，移交纪检监察或司法机关处理。</a:t>
            </a:r>
          </a:p>
        </p:txBody>
      </p:sp>
    </p:spTree>
    <p:extLst>
      <p:ext uri="{BB962C8B-B14F-4D97-AF65-F5344CB8AC3E}">
        <p14:creationId xmlns:p14="http://schemas.microsoft.com/office/powerpoint/2010/main" xmlns="" val="252583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lvl="0"/>
            <a:r>
              <a:rPr lang="zh-CN" altLang="en-US" sz="4000" b="1" kern="100" dirty="0">
                <a:solidFill>
                  <a:schemeClr val="tx1"/>
                </a:solidFill>
                <a:latin typeface="仿宋" panose="02010609060101010101" pitchFamily="49" charset="-122"/>
                <a:ea typeface="仿宋" panose="02010609060101010101" pitchFamily="49" charset="-122"/>
              </a:rPr>
              <a:t>其他</a:t>
            </a:r>
            <a:r>
              <a:rPr lang="zh-CN" altLang="en-US" sz="4000" b="1" kern="100" dirty="0" smtClean="0">
                <a:solidFill>
                  <a:schemeClr val="tx1"/>
                </a:solidFill>
                <a:latin typeface="仿宋" panose="02010609060101010101" pitchFamily="49" charset="-122"/>
                <a:ea typeface="仿宋" panose="02010609060101010101" pitchFamily="49" charset="-122"/>
              </a:rPr>
              <a:t>事项</a:t>
            </a:r>
            <a:endParaRPr lang="zh-CN" altLang="en-US" sz="4000" b="1" i="0" u="none" strike="noStrike" kern="100" baseline="0" dirty="0" smtClean="0">
              <a:solidFill>
                <a:schemeClr val="tx1"/>
              </a:solidFill>
              <a:latin typeface="仿宋" panose="02010609060101010101" pitchFamily="49" charset="-122"/>
              <a:ea typeface="仿宋" panose="02010609060101010101" pitchFamily="49" charset="-122"/>
            </a:endParaRPr>
          </a:p>
        </p:txBody>
      </p:sp>
      <p:sp>
        <p:nvSpPr>
          <p:cNvPr id="3" name="文本占位符 2"/>
          <p:cNvSpPr>
            <a:spLocks noGrp="1"/>
          </p:cNvSpPr>
          <p:nvPr>
            <p:ph type="body" idx="1"/>
          </p:nvPr>
        </p:nvSpPr>
        <p:spPr/>
        <p:txBody>
          <a:bodyPr/>
          <a:lstStyle/>
          <a:p>
            <a:pPr marL="0" lvl="0" indent="457200" algn="just">
              <a:lnSpc>
                <a:spcPct val="150000"/>
              </a:lnSpc>
              <a:buNone/>
            </a:pPr>
            <a:r>
              <a:rPr lang="zh-CN" altLang="en-US" sz="1800" b="1" kern="100" dirty="0" smtClean="0">
                <a:solidFill>
                  <a:schemeClr val="tx1"/>
                </a:solidFill>
                <a:latin typeface="仿宋" panose="02010609060101010101" pitchFamily="49" charset="-122"/>
                <a:ea typeface="仿宋" panose="02010609060101010101" pitchFamily="49" charset="-122"/>
              </a:rPr>
              <a:t>第十三</a:t>
            </a:r>
            <a:r>
              <a:rPr lang="zh-CN" altLang="en-US" sz="1800" b="1" kern="100" dirty="0">
                <a:solidFill>
                  <a:schemeClr val="tx1"/>
                </a:solidFill>
                <a:latin typeface="仿宋" panose="02010609060101010101" pitchFamily="49" charset="-122"/>
                <a:ea typeface="仿宋" panose="02010609060101010101" pitchFamily="49" charset="-122"/>
              </a:rPr>
              <a:t>条  </a:t>
            </a:r>
            <a:r>
              <a:rPr lang="zh-CN" altLang="en-US" sz="1800" kern="100" dirty="0" smtClean="0">
                <a:solidFill>
                  <a:schemeClr val="tx1"/>
                </a:solidFill>
                <a:latin typeface="仿宋" panose="02010609060101010101" pitchFamily="49" charset="-122"/>
                <a:ea typeface="仿宋" panose="02010609060101010101" pitchFamily="49" charset="-122"/>
              </a:rPr>
              <a:t>本</a:t>
            </a:r>
            <a:r>
              <a:rPr lang="zh-CN" altLang="en-US" sz="1800" kern="100" dirty="0" smtClean="0">
                <a:solidFill>
                  <a:schemeClr val="tx1"/>
                </a:solidFill>
                <a:latin typeface="仿宋" panose="02010609060101010101" pitchFamily="49" charset="-122"/>
                <a:ea typeface="仿宋" panose="02010609060101010101" pitchFamily="49" charset="-122"/>
              </a:rPr>
              <a:t>实施细则适用于国内外埠人才申请办理工作居住证工作，自</a:t>
            </a:r>
            <a:r>
              <a:rPr lang="en-US" altLang="en-US" sz="1800" kern="100" dirty="0" smtClean="0">
                <a:solidFill>
                  <a:schemeClr val="tx1"/>
                </a:solidFill>
                <a:latin typeface="仿宋" panose="02010609060101010101" pitchFamily="49" charset="-122"/>
                <a:ea typeface="仿宋" panose="02010609060101010101" pitchFamily="49" charset="-122"/>
              </a:rPr>
              <a:t>2020</a:t>
            </a:r>
            <a:r>
              <a:rPr lang="zh-CN" altLang="en-US" sz="1800" kern="100" dirty="0" smtClean="0">
                <a:solidFill>
                  <a:schemeClr val="tx1"/>
                </a:solidFill>
                <a:latin typeface="仿宋" panose="02010609060101010101" pitchFamily="49" charset="-122"/>
                <a:ea typeface="仿宋" panose="02010609060101010101" pitchFamily="49" charset="-122"/>
              </a:rPr>
              <a:t>年</a:t>
            </a:r>
            <a:r>
              <a:rPr lang="en-US" altLang="en-US" sz="1800" kern="100" dirty="0" smtClean="0">
                <a:solidFill>
                  <a:schemeClr val="tx1"/>
                </a:solidFill>
                <a:latin typeface="仿宋" panose="02010609060101010101" pitchFamily="49" charset="-122"/>
                <a:ea typeface="仿宋" panose="02010609060101010101" pitchFamily="49" charset="-122"/>
              </a:rPr>
              <a:t>2</a:t>
            </a:r>
            <a:r>
              <a:rPr lang="zh-CN" altLang="en-US" sz="1800" kern="100" dirty="0" smtClean="0">
                <a:solidFill>
                  <a:schemeClr val="tx1"/>
                </a:solidFill>
                <a:latin typeface="仿宋" panose="02010609060101010101" pitchFamily="49" charset="-122"/>
                <a:ea typeface="仿宋" panose="02010609060101010101" pitchFamily="49" charset="-122"/>
              </a:rPr>
              <a:t>月</a:t>
            </a:r>
            <a:r>
              <a:rPr lang="en-US" altLang="en-US" sz="1800" kern="100" dirty="0" smtClean="0">
                <a:solidFill>
                  <a:schemeClr val="tx1"/>
                </a:solidFill>
                <a:latin typeface="仿宋" panose="02010609060101010101" pitchFamily="49" charset="-122"/>
                <a:ea typeface="仿宋" panose="02010609060101010101" pitchFamily="49" charset="-122"/>
              </a:rPr>
              <a:t>1</a:t>
            </a:r>
            <a:r>
              <a:rPr lang="zh-CN" altLang="en-US" sz="1800" kern="100" dirty="0" smtClean="0">
                <a:solidFill>
                  <a:schemeClr val="tx1"/>
                </a:solidFill>
                <a:latin typeface="仿宋" panose="02010609060101010101" pitchFamily="49" charset="-122"/>
                <a:ea typeface="仿宋" panose="02010609060101010101" pitchFamily="49" charset="-122"/>
              </a:rPr>
              <a:t>日起实行。未尽事宜由区人力社保局依据市人才工作局办理工作居住证相关政策解释，并根据工作中出现的新情况、新问题及时调整完善。</a:t>
            </a:r>
          </a:p>
          <a:p>
            <a:endParaRPr lang="zh-CN"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xmlns="" val="2384201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lvl="0"/>
            <a:r>
              <a:rPr lang="zh-CN" altLang="en-US" sz="4000" b="1" kern="100" dirty="0" smtClean="0">
                <a:solidFill>
                  <a:schemeClr val="tx1"/>
                </a:solidFill>
                <a:latin typeface="仿宋" panose="02010609060101010101" pitchFamily="49" charset="-122"/>
                <a:ea typeface="仿宋" panose="02010609060101010101" pitchFamily="49" charset="-122"/>
              </a:rPr>
              <a:t>指标申请</a:t>
            </a:r>
            <a:endParaRPr lang="zh-CN" altLang="en-US" sz="4000" b="1" i="0" u="none" strike="noStrike" kern="100" baseline="0" dirty="0" smtClean="0">
              <a:solidFill>
                <a:schemeClr val="tx1"/>
              </a:solidFill>
              <a:latin typeface="仿宋" panose="02010609060101010101" pitchFamily="49" charset="-122"/>
              <a:ea typeface="仿宋" panose="02010609060101010101" pitchFamily="49" charset="-122"/>
            </a:endParaRPr>
          </a:p>
        </p:txBody>
      </p:sp>
      <p:sp>
        <p:nvSpPr>
          <p:cNvPr id="3" name="文本占位符 2"/>
          <p:cNvSpPr>
            <a:spLocks noGrp="1"/>
          </p:cNvSpPr>
          <p:nvPr>
            <p:ph type="body" idx="1"/>
          </p:nvPr>
        </p:nvSpPr>
        <p:spPr/>
        <p:txBody>
          <a:bodyPr>
            <a:normAutofit/>
          </a:bodyPr>
          <a:lstStyle/>
          <a:p>
            <a:pPr marL="0" lvl="0" indent="457200" algn="just">
              <a:lnSpc>
                <a:spcPct val="150000"/>
              </a:lnSpc>
              <a:buNone/>
            </a:pPr>
            <a:r>
              <a:rPr lang="zh-CN" altLang="en-US" sz="1800" b="1" kern="100" dirty="0" smtClean="0">
                <a:solidFill>
                  <a:schemeClr val="tx1"/>
                </a:solidFill>
                <a:latin typeface="仿宋" panose="02010609060101010101" pitchFamily="49" charset="-122"/>
                <a:ea typeface="仿宋" panose="02010609060101010101" pitchFamily="49" charset="-122"/>
              </a:rPr>
              <a:t>一、办理程序  </a:t>
            </a:r>
            <a:r>
              <a:rPr lang="zh-CN" altLang="zh-CN" sz="1800" kern="100" dirty="0" smtClean="0">
                <a:solidFill>
                  <a:schemeClr val="tx1"/>
                </a:solidFill>
                <a:latin typeface="仿宋" panose="02010609060101010101" pitchFamily="49" charset="-122"/>
                <a:ea typeface="仿宋" panose="02010609060101010101" pitchFamily="49" charset="-122"/>
              </a:rPr>
              <a:t>申请单位根据本单位工作居住证办理工作规定，结合本单位需求人数进行合理安排，每年一月</a:t>
            </a:r>
            <a:r>
              <a:rPr lang="zh-CN" altLang="en-US" sz="1800" kern="100" dirty="0" smtClean="0">
                <a:solidFill>
                  <a:schemeClr val="tx1"/>
                </a:solidFill>
                <a:latin typeface="仿宋" panose="02010609060101010101" pitchFamily="49" charset="-122"/>
                <a:ea typeface="仿宋" panose="02010609060101010101" pitchFamily="49" charset="-122"/>
              </a:rPr>
              <a:t>向产业主管部门</a:t>
            </a:r>
            <a:r>
              <a:rPr lang="zh-CN" altLang="zh-CN" sz="1800" kern="100" dirty="0" smtClean="0">
                <a:solidFill>
                  <a:schemeClr val="tx1"/>
                </a:solidFill>
                <a:latin typeface="仿宋" panose="02010609060101010101" pitchFamily="49" charset="-122"/>
                <a:ea typeface="仿宋" panose="02010609060101010101" pitchFamily="49" charset="-122"/>
              </a:rPr>
              <a:t>申请当年《北京市工作居住证》指标</a:t>
            </a:r>
            <a:r>
              <a:rPr lang="zh-CN" altLang="en-US" sz="1800" kern="100" dirty="0" smtClean="0">
                <a:solidFill>
                  <a:schemeClr val="tx1"/>
                </a:solidFill>
                <a:latin typeface="仿宋" panose="02010609060101010101" pitchFamily="49" charset="-122"/>
                <a:ea typeface="仿宋" panose="02010609060101010101" pitchFamily="49" charset="-122"/>
              </a:rPr>
              <a:t>，有效期至次年一季度</a:t>
            </a:r>
            <a:r>
              <a:rPr lang="zh-CN" altLang="zh-CN"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marL="0" lvl="0" indent="457200" algn="just">
              <a:lnSpc>
                <a:spcPct val="150000"/>
              </a:lnSpc>
              <a:buNone/>
            </a:pPr>
            <a:endParaRPr lang="en-US" altLang="zh-CN" sz="1800" b="1" kern="100" dirty="0" smtClean="0">
              <a:solidFill>
                <a:schemeClr val="tx1"/>
              </a:solidFill>
              <a:latin typeface="仿宋" panose="02010609060101010101" pitchFamily="49" charset="-122"/>
              <a:ea typeface="仿宋" panose="02010609060101010101" pitchFamily="49" charset="-122"/>
            </a:endParaRPr>
          </a:p>
          <a:p>
            <a:pPr marL="0" lvl="0" indent="457200" algn="just">
              <a:lnSpc>
                <a:spcPct val="150000"/>
              </a:lnSpc>
              <a:buNone/>
            </a:pPr>
            <a:r>
              <a:rPr lang="zh-CN" altLang="en-US" sz="1800" b="1" kern="100" dirty="0" smtClean="0">
                <a:solidFill>
                  <a:schemeClr val="tx1"/>
                </a:solidFill>
                <a:latin typeface="仿宋" panose="02010609060101010101" pitchFamily="49" charset="-122"/>
                <a:ea typeface="仿宋" panose="02010609060101010101" pitchFamily="49" charset="-122"/>
              </a:rPr>
              <a:t>二、申报材料   </a:t>
            </a:r>
            <a:r>
              <a:rPr lang="zh-CN" altLang="en-US" sz="1800" kern="100" dirty="0" smtClean="0">
                <a:solidFill>
                  <a:schemeClr val="tx1"/>
                </a:solidFill>
                <a:latin typeface="仿宋" panose="02010609060101010101" pitchFamily="49" charset="-122"/>
                <a:ea typeface="仿宋" panose="02010609060101010101" pitchFamily="49" charset="-122"/>
              </a:rPr>
              <a:t>（</a:t>
            </a:r>
            <a:r>
              <a:rPr lang="en-US" altLang="zh-CN" sz="1800" kern="100" dirty="0" smtClean="0">
                <a:solidFill>
                  <a:schemeClr val="tx1"/>
                </a:solidFill>
                <a:latin typeface="仿宋" panose="02010609060101010101" pitchFamily="49" charset="-122"/>
                <a:ea typeface="仿宋" panose="02010609060101010101" pitchFamily="49" charset="-122"/>
              </a:rPr>
              <a:t>1</a:t>
            </a:r>
            <a:r>
              <a:rPr lang="zh-CN" altLang="en-US" sz="1800" kern="100" dirty="0" smtClean="0">
                <a:solidFill>
                  <a:schemeClr val="tx1"/>
                </a:solidFill>
                <a:latin typeface="仿宋" panose="02010609060101010101" pitchFamily="49" charset="-122"/>
                <a:ea typeface="仿宋" panose="02010609060101010101" pitchFamily="49" charset="-122"/>
              </a:rPr>
              <a:t>）办理</a:t>
            </a:r>
            <a:r>
              <a:rPr lang="zh-CN" altLang="zh-CN" sz="1800" kern="100" dirty="0" smtClean="0">
                <a:solidFill>
                  <a:schemeClr val="tx1"/>
                </a:solidFill>
                <a:latin typeface="仿宋" panose="02010609060101010101" pitchFamily="49" charset="-122"/>
                <a:ea typeface="仿宋" panose="02010609060101010101" pitchFamily="49" charset="-122"/>
              </a:rPr>
              <a:t>申请指标</a:t>
            </a:r>
            <a:r>
              <a:rPr lang="zh-CN" altLang="en-US" sz="1800" kern="100" dirty="0" smtClean="0">
                <a:solidFill>
                  <a:schemeClr val="tx1"/>
                </a:solidFill>
                <a:latin typeface="仿宋" panose="02010609060101010101" pitchFamily="49" charset="-122"/>
                <a:ea typeface="仿宋" panose="02010609060101010101" pitchFamily="49" charset="-122"/>
              </a:rPr>
              <a:t>的申请。（</a:t>
            </a:r>
            <a:r>
              <a:rPr lang="en-US" altLang="zh-CN" sz="1800" kern="100" dirty="0" smtClean="0">
                <a:solidFill>
                  <a:schemeClr val="tx1"/>
                </a:solidFill>
                <a:latin typeface="仿宋" panose="02010609060101010101" pitchFamily="49" charset="-122"/>
                <a:ea typeface="仿宋" panose="02010609060101010101" pitchFamily="49" charset="-122"/>
              </a:rPr>
              <a:t>2</a:t>
            </a:r>
            <a:r>
              <a:rPr lang="zh-CN" altLang="en-US" sz="1800" kern="100" dirty="0" smtClean="0">
                <a:solidFill>
                  <a:schemeClr val="tx1"/>
                </a:solidFill>
                <a:latin typeface="仿宋" panose="02010609060101010101" pitchFamily="49" charset="-122"/>
                <a:ea typeface="仿宋" panose="02010609060101010101" pitchFamily="49" charset="-122"/>
              </a:rPr>
              <a:t>）</a:t>
            </a:r>
            <a:r>
              <a:rPr lang="zh-CN" altLang="zh-CN" sz="1800" kern="100" dirty="0" smtClean="0">
                <a:solidFill>
                  <a:schemeClr val="tx1"/>
                </a:solidFill>
                <a:latin typeface="仿宋" panose="02010609060101010101" pitchFamily="49" charset="-122"/>
                <a:ea typeface="仿宋" panose="02010609060101010101" pitchFamily="49" charset="-122"/>
              </a:rPr>
              <a:t>单位近一年《中华人民共和国税收完税证明》</a:t>
            </a:r>
            <a:r>
              <a:rPr lang="zh-CN" altLang="en-US" sz="1800" kern="100" dirty="0" smtClean="0">
                <a:solidFill>
                  <a:schemeClr val="tx1"/>
                </a:solidFill>
                <a:latin typeface="仿宋" panose="02010609060101010101" pitchFamily="49" charset="-122"/>
                <a:ea typeface="仿宋" panose="02010609060101010101" pitchFamily="49" charset="-122"/>
              </a:rPr>
              <a:t>（</a:t>
            </a:r>
            <a:r>
              <a:rPr lang="en-US" altLang="zh-CN" sz="1800" kern="100" dirty="0" smtClean="0">
                <a:solidFill>
                  <a:schemeClr val="tx1"/>
                </a:solidFill>
                <a:latin typeface="仿宋" panose="02010609060101010101" pitchFamily="49" charset="-122"/>
                <a:ea typeface="仿宋" panose="02010609060101010101" pitchFamily="49" charset="-122"/>
              </a:rPr>
              <a:t>3</a:t>
            </a:r>
            <a:r>
              <a:rPr lang="zh-CN" altLang="en-US" sz="1800" kern="100" dirty="0" smtClean="0">
                <a:solidFill>
                  <a:schemeClr val="tx1"/>
                </a:solidFill>
                <a:latin typeface="仿宋" panose="02010609060101010101" pitchFamily="49" charset="-122"/>
                <a:ea typeface="仿宋" panose="02010609060101010101" pitchFamily="49" charset="-122"/>
              </a:rPr>
              <a:t>）</a:t>
            </a:r>
            <a:r>
              <a:rPr lang="zh-CN" altLang="zh-CN" sz="1800" kern="100" dirty="0" smtClean="0">
                <a:solidFill>
                  <a:schemeClr val="tx1"/>
                </a:solidFill>
                <a:latin typeface="仿宋" panose="02010609060101010101" pitchFamily="49" charset="-122"/>
                <a:ea typeface="仿宋" panose="02010609060101010101" pitchFamily="49" charset="-122"/>
              </a:rPr>
              <a:t>高新企业证书复印件</a:t>
            </a:r>
            <a:r>
              <a:rPr lang="zh-CN" altLang="en-US" sz="1800" kern="100" dirty="0" smtClean="0">
                <a:solidFill>
                  <a:schemeClr val="tx1"/>
                </a:solidFill>
                <a:latin typeface="仿宋" panose="02010609060101010101" pitchFamily="49" charset="-122"/>
                <a:ea typeface="仿宋" panose="02010609060101010101" pitchFamily="49" charset="-122"/>
              </a:rPr>
              <a:t>（</a:t>
            </a:r>
            <a:r>
              <a:rPr lang="en-US" altLang="zh-CN" sz="1800" kern="100" dirty="0" smtClean="0">
                <a:solidFill>
                  <a:schemeClr val="tx1"/>
                </a:solidFill>
                <a:latin typeface="仿宋" panose="02010609060101010101" pitchFamily="49" charset="-122"/>
                <a:ea typeface="仿宋" panose="02010609060101010101" pitchFamily="49" charset="-122"/>
              </a:rPr>
              <a:t>4</a:t>
            </a:r>
            <a:r>
              <a:rPr lang="zh-CN" altLang="en-US" sz="1800" kern="100" dirty="0" smtClean="0">
                <a:solidFill>
                  <a:schemeClr val="tx1"/>
                </a:solidFill>
                <a:latin typeface="仿宋" panose="02010609060101010101" pitchFamily="49" charset="-122"/>
                <a:ea typeface="仿宋" panose="02010609060101010101" pitchFamily="49" charset="-122"/>
              </a:rPr>
              <a:t>）营业执照复印件（</a:t>
            </a:r>
            <a:r>
              <a:rPr lang="en-US" altLang="zh-CN" sz="1800" kern="100" dirty="0" smtClean="0">
                <a:solidFill>
                  <a:schemeClr val="tx1"/>
                </a:solidFill>
                <a:latin typeface="仿宋" panose="02010609060101010101" pitchFamily="49" charset="-122"/>
                <a:ea typeface="仿宋" panose="02010609060101010101" pitchFamily="49" charset="-122"/>
              </a:rPr>
              <a:t>5</a:t>
            </a:r>
            <a:r>
              <a:rPr lang="zh-CN" altLang="en-US" sz="1800" kern="100" dirty="0" smtClean="0">
                <a:solidFill>
                  <a:schemeClr val="tx1"/>
                </a:solidFill>
                <a:latin typeface="仿宋" panose="02010609060101010101" pitchFamily="49" charset="-122"/>
                <a:ea typeface="仿宋" panose="02010609060101010101" pitchFamily="49" charset="-122"/>
              </a:rPr>
              <a:t>）</a:t>
            </a:r>
            <a:r>
              <a:rPr lang="zh-CN" altLang="zh-CN" sz="1800" kern="100" dirty="0" smtClean="0">
                <a:solidFill>
                  <a:schemeClr val="tx1"/>
                </a:solidFill>
                <a:latin typeface="仿宋" panose="02010609060101010101" pitchFamily="49" charset="-122"/>
                <a:ea typeface="仿宋" panose="02010609060101010101" pitchFamily="49" charset="-122"/>
              </a:rPr>
              <a:t>联系人身份证复印件</a:t>
            </a:r>
            <a:endParaRPr lang="zh-CN" altLang="en-US" sz="1800" kern="100" dirty="0" smtClean="0">
              <a:solidFill>
                <a:schemeClr val="tx1"/>
              </a:solidFill>
              <a:latin typeface="仿宋" panose="02010609060101010101" pitchFamily="49" charset="-122"/>
              <a:ea typeface="仿宋" panose="02010609060101010101" pitchFamily="49" charset="-122"/>
            </a:endParaRPr>
          </a:p>
          <a:p>
            <a:pPr marL="0" lvl="0" indent="457200" algn="just">
              <a:lnSpc>
                <a:spcPct val="150000"/>
              </a:lnSpc>
              <a:buNone/>
            </a:pPr>
            <a:endParaRPr lang="zh-CN" altLang="en-US" sz="1800" b="1" kern="100" dirty="0" smtClean="0">
              <a:solidFill>
                <a:schemeClr val="tx1"/>
              </a:solidFill>
              <a:latin typeface="仿宋" panose="02010609060101010101" pitchFamily="49" charset="-122"/>
              <a:ea typeface="仿宋" panose="02010609060101010101" pitchFamily="49" charset="-122"/>
            </a:endParaRPr>
          </a:p>
          <a:p>
            <a:endParaRPr lang="zh-CN"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xmlns="" val="2384201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332656"/>
            <a:ext cx="8229600" cy="1252728"/>
          </a:xfrm>
        </p:spPr>
        <p:txBody>
          <a:bodyPr>
            <a:normAutofit/>
          </a:bodyPr>
          <a:lstStyle/>
          <a:p>
            <a:pPr lvl="0"/>
            <a:r>
              <a:rPr lang="zh-CN" altLang="en-US" sz="4000" b="1" kern="100" dirty="0">
                <a:solidFill>
                  <a:schemeClr val="tx1"/>
                </a:solidFill>
                <a:latin typeface="仿宋" panose="02010609060101010101" pitchFamily="49" charset="-122"/>
                <a:ea typeface="仿宋" panose="02010609060101010101" pitchFamily="49" charset="-122"/>
              </a:rPr>
              <a:t>总则</a:t>
            </a:r>
            <a:endParaRPr lang="en-US" altLang="zh-CN" sz="4000" b="1" kern="100" dirty="0">
              <a:solidFill>
                <a:schemeClr val="tx1"/>
              </a:solidFill>
              <a:latin typeface="仿宋" panose="02010609060101010101" pitchFamily="49" charset="-122"/>
              <a:ea typeface="仿宋" panose="02010609060101010101" pitchFamily="49" charset="-122"/>
            </a:endParaRPr>
          </a:p>
        </p:txBody>
      </p:sp>
      <p:sp>
        <p:nvSpPr>
          <p:cNvPr id="3" name="文本占位符 2"/>
          <p:cNvSpPr>
            <a:spLocks noGrp="1"/>
          </p:cNvSpPr>
          <p:nvPr>
            <p:ph type="body" idx="1"/>
          </p:nvPr>
        </p:nvSpPr>
        <p:spPr>
          <a:xfrm>
            <a:off x="899592" y="2099989"/>
            <a:ext cx="7408333" cy="4425355"/>
          </a:xfrm>
        </p:spPr>
        <p:txBody>
          <a:bodyPr>
            <a:normAutofit/>
          </a:bodyPr>
          <a:lstStyle/>
          <a:p>
            <a:pPr lvl="0" indent="457200" algn="just">
              <a:lnSpc>
                <a:spcPct val="150000"/>
              </a:lnSpc>
              <a:buNone/>
            </a:pPr>
            <a:r>
              <a:rPr lang="zh-CN" altLang="en-US" sz="1800" b="1" kern="100" dirty="0" smtClean="0">
                <a:solidFill>
                  <a:schemeClr val="tx1"/>
                </a:solidFill>
                <a:latin typeface="仿宋" panose="02010609060101010101" pitchFamily="49" charset="-122"/>
                <a:ea typeface="仿宋" panose="02010609060101010101" pitchFamily="49" charset="-122"/>
              </a:rPr>
              <a:t>第一</a:t>
            </a:r>
            <a:r>
              <a:rPr lang="zh-CN" altLang="en-US" sz="1800" b="1" kern="100" dirty="0">
                <a:solidFill>
                  <a:schemeClr val="tx1"/>
                </a:solidFill>
                <a:latin typeface="仿宋" panose="02010609060101010101" pitchFamily="49" charset="-122"/>
                <a:ea typeface="仿宋" panose="02010609060101010101" pitchFamily="49" charset="-122"/>
              </a:rPr>
              <a:t>条  </a:t>
            </a:r>
            <a:r>
              <a:rPr lang="zh-CN" altLang="en-US" sz="1800" kern="100" dirty="0">
                <a:solidFill>
                  <a:schemeClr val="tx1"/>
                </a:solidFill>
                <a:latin typeface="仿宋" panose="02010609060101010101" pitchFamily="49" charset="-122"/>
                <a:ea typeface="仿宋" panose="02010609060101010101" pitchFamily="49" charset="-122"/>
              </a:rPr>
              <a:t>为贯彻落实市委市政府工作要求，进一步优化营商环境，积极为各类优秀人才在京创新创业提供服务和保障，切实解决人才的后顾之忧，根据</a:t>
            </a:r>
            <a:r>
              <a:rPr lang="en-US" altLang="zh-CN" sz="1800" kern="100" dirty="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北京市政府办公厅转发市人事局关于实施北京市工作居住证制度若干意见的通知</a:t>
            </a:r>
            <a:r>
              <a:rPr lang="en-US" altLang="zh-CN" sz="1800" kern="100" dirty="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（京政办发</a:t>
            </a:r>
            <a:r>
              <a:rPr lang="en-US" altLang="zh-CN" sz="1800" kern="100" dirty="0">
                <a:solidFill>
                  <a:schemeClr val="tx1"/>
                </a:solidFill>
                <a:latin typeface="仿宋" panose="02010609060101010101" pitchFamily="49" charset="-122"/>
                <a:ea typeface="仿宋" panose="02010609060101010101" pitchFamily="49" charset="-122"/>
              </a:rPr>
              <a:t>[2003]29</a:t>
            </a:r>
            <a:r>
              <a:rPr lang="zh-CN" altLang="en-US" sz="1800" kern="100" dirty="0">
                <a:solidFill>
                  <a:schemeClr val="tx1"/>
                </a:solidFill>
                <a:latin typeface="仿宋" panose="02010609060101010101" pitchFamily="49" charset="-122"/>
                <a:ea typeface="仿宋" panose="02010609060101010101" pitchFamily="49" charset="-122"/>
              </a:rPr>
              <a:t>号）和</a:t>
            </a:r>
            <a:r>
              <a:rPr lang="en-US" altLang="zh-CN" sz="1800" kern="100" dirty="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中共北京市委组织部关于进一步做好</a:t>
            </a:r>
            <a:r>
              <a:rPr lang="en-US" altLang="zh-CN" sz="1800" kern="100" dirty="0">
                <a:solidFill>
                  <a:schemeClr val="tx1"/>
                </a:solidFill>
                <a:latin typeface="仿宋" panose="02010609060101010101" pitchFamily="49" charset="-122"/>
                <a:ea typeface="仿宋" panose="02010609060101010101" pitchFamily="49" charset="-122"/>
              </a:rPr>
              <a:t>&lt;</a:t>
            </a:r>
            <a:r>
              <a:rPr lang="zh-CN" altLang="en-US" sz="1800" kern="100" dirty="0">
                <a:solidFill>
                  <a:schemeClr val="tx1"/>
                </a:solidFill>
                <a:latin typeface="仿宋" panose="02010609060101010101" pitchFamily="49" charset="-122"/>
                <a:ea typeface="仿宋" panose="02010609060101010101" pitchFamily="49" charset="-122"/>
              </a:rPr>
              <a:t>北京市工作居住证</a:t>
            </a:r>
            <a:r>
              <a:rPr lang="en-US" altLang="zh-CN" sz="1800" kern="100" dirty="0">
                <a:solidFill>
                  <a:schemeClr val="tx1"/>
                </a:solidFill>
                <a:latin typeface="仿宋" panose="02010609060101010101" pitchFamily="49" charset="-122"/>
                <a:ea typeface="仿宋" panose="02010609060101010101" pitchFamily="49" charset="-122"/>
              </a:rPr>
              <a:t>&gt;</a:t>
            </a:r>
            <a:r>
              <a:rPr lang="zh-CN" altLang="en-US" sz="1800" kern="100" dirty="0">
                <a:solidFill>
                  <a:schemeClr val="tx1"/>
                </a:solidFill>
                <a:latin typeface="仿宋" panose="02010609060101010101" pitchFamily="49" charset="-122"/>
                <a:ea typeface="仿宋" panose="02010609060101010101" pitchFamily="49" charset="-122"/>
              </a:rPr>
              <a:t>办理工作的通知</a:t>
            </a:r>
            <a:r>
              <a:rPr lang="en-US" altLang="zh-CN" sz="1800" kern="100" dirty="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（京组通</a:t>
            </a:r>
            <a:r>
              <a:rPr lang="en-US" altLang="zh-CN" sz="1800" kern="100" dirty="0">
                <a:solidFill>
                  <a:schemeClr val="tx1"/>
                </a:solidFill>
                <a:latin typeface="仿宋" panose="02010609060101010101" pitchFamily="49" charset="-122"/>
                <a:ea typeface="仿宋" panose="02010609060101010101" pitchFamily="49" charset="-122"/>
              </a:rPr>
              <a:t>[2019]9</a:t>
            </a:r>
            <a:r>
              <a:rPr lang="zh-CN" altLang="en-US" sz="1800" kern="100" dirty="0">
                <a:solidFill>
                  <a:schemeClr val="tx1"/>
                </a:solidFill>
                <a:latin typeface="仿宋" panose="02010609060101010101" pitchFamily="49" charset="-122"/>
                <a:ea typeface="仿宋" panose="02010609060101010101" pitchFamily="49" charset="-122"/>
              </a:rPr>
              <a:t>号）及市人才工作局</a:t>
            </a:r>
            <a:r>
              <a:rPr lang="zh-CN" altLang="en-US" sz="1800" kern="100" dirty="0" smtClean="0">
                <a:solidFill>
                  <a:schemeClr val="tx1"/>
                </a:solidFill>
                <a:latin typeface="仿宋" panose="02010609060101010101" pitchFamily="49" charset="-122"/>
                <a:ea typeface="仿宋" panose="02010609060101010101" pitchFamily="49" charset="-122"/>
              </a:rPr>
              <a:t>有关规定</a:t>
            </a:r>
            <a:r>
              <a:rPr lang="zh-CN" altLang="en-US" sz="1800" kern="100" dirty="0">
                <a:solidFill>
                  <a:schemeClr val="tx1"/>
                </a:solidFill>
                <a:latin typeface="仿宋" panose="02010609060101010101" pitchFamily="49" charset="-122"/>
                <a:ea typeface="仿宋" panose="02010609060101010101" pitchFamily="49" charset="-122"/>
              </a:rPr>
              <a:t>，为规范西城区工作居住证管理工作，制定本细则</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indent="457200" algn="just">
              <a:lnSpc>
                <a:spcPct val="150000"/>
              </a:lnSpc>
              <a:buNone/>
            </a:pPr>
            <a:r>
              <a:rPr lang="zh-CN" altLang="en-US" sz="1800" b="1" kern="100" dirty="0">
                <a:solidFill>
                  <a:schemeClr val="tx1"/>
                </a:solidFill>
                <a:latin typeface="仿宋" panose="02010609060101010101" pitchFamily="49" charset="-122"/>
                <a:ea typeface="仿宋" panose="02010609060101010101" pitchFamily="49" charset="-122"/>
              </a:rPr>
              <a:t>第二条  </a:t>
            </a:r>
            <a:r>
              <a:rPr lang="zh-CN" altLang="en-US" sz="1800" kern="100" dirty="0">
                <a:solidFill>
                  <a:schemeClr val="tx1"/>
                </a:solidFill>
                <a:latin typeface="仿宋" panose="02010609060101010101" pitchFamily="49" charset="-122"/>
                <a:ea typeface="仿宋" panose="02010609060101010101" pitchFamily="49" charset="-122"/>
              </a:rPr>
              <a:t>西城区工作居住证管理工作坚持总量控制、条件准入、优化结构的基本原则</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zh-CN" altLang="en-US" sz="1800"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xmlns="" val="453284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b="1" kern="100" dirty="0" smtClean="0">
                <a:solidFill>
                  <a:schemeClr val="tx1"/>
                </a:solidFill>
                <a:latin typeface="仿宋" panose="02010609060101010101" pitchFamily="49" charset="-122"/>
                <a:ea typeface="仿宋" panose="02010609060101010101" pitchFamily="49" charset="-122"/>
              </a:rPr>
              <a:t>办理单位条件</a:t>
            </a:r>
            <a:endParaRPr lang="zh-CN" altLang="en-US" sz="4000" b="1" i="0" u="none" strike="noStrike" kern="100" baseline="0" dirty="0" smtClean="0">
              <a:solidFill>
                <a:schemeClr val="tx1"/>
              </a:solidFill>
              <a:latin typeface="仿宋" panose="02010609060101010101" pitchFamily="49" charset="-122"/>
              <a:ea typeface="仿宋" panose="02010609060101010101" pitchFamily="49" charset="-122"/>
            </a:endParaRPr>
          </a:p>
        </p:txBody>
      </p:sp>
      <p:sp>
        <p:nvSpPr>
          <p:cNvPr id="3" name="文本占位符 2"/>
          <p:cNvSpPr>
            <a:spLocks noGrp="1"/>
          </p:cNvSpPr>
          <p:nvPr>
            <p:ph type="body" idx="1"/>
          </p:nvPr>
        </p:nvSpPr>
        <p:spPr>
          <a:xfrm>
            <a:off x="1043608" y="2354568"/>
            <a:ext cx="7408333" cy="3450696"/>
          </a:xfrm>
        </p:spPr>
        <p:txBody>
          <a:bodyPr>
            <a:normAutofit lnSpcReduction="10000"/>
          </a:bodyPr>
          <a:lstStyle/>
          <a:p>
            <a:pPr marL="0" indent="457200">
              <a:lnSpc>
                <a:spcPct val="150000"/>
              </a:lnSpc>
              <a:buNone/>
            </a:pPr>
            <a:r>
              <a:rPr lang="zh-CN" altLang="en-US" sz="1800" b="1" kern="100" dirty="0" smtClean="0">
                <a:solidFill>
                  <a:schemeClr val="tx1"/>
                </a:solidFill>
                <a:latin typeface="仿宋" panose="02010609060101010101" pitchFamily="49" charset="-122"/>
                <a:ea typeface="仿宋" panose="02010609060101010101" pitchFamily="49" charset="-122"/>
              </a:rPr>
              <a:t>第三</a:t>
            </a:r>
            <a:r>
              <a:rPr lang="zh-CN" altLang="en-US" sz="1800" b="1" kern="100" dirty="0">
                <a:solidFill>
                  <a:schemeClr val="tx1"/>
                </a:solidFill>
                <a:latin typeface="仿宋" panose="02010609060101010101" pitchFamily="49" charset="-122"/>
                <a:ea typeface="仿宋" panose="02010609060101010101" pitchFamily="49" charset="-122"/>
              </a:rPr>
              <a:t>条  </a:t>
            </a:r>
            <a:r>
              <a:rPr lang="zh-CN" altLang="en-US" sz="1800" kern="100" dirty="0">
                <a:solidFill>
                  <a:schemeClr val="tx1"/>
                </a:solidFill>
                <a:latin typeface="仿宋" panose="02010609060101010101" pitchFamily="49" charset="-122"/>
                <a:ea typeface="仿宋" panose="02010609060101010101" pitchFamily="49" charset="-122"/>
              </a:rPr>
              <a:t>纳税地在西城区，符合首都城市功能定位和首都经济发展方向及产业规划要求</a:t>
            </a:r>
            <a:r>
              <a:rPr lang="zh-CN" altLang="en-US" sz="1800" kern="100" dirty="0" smtClean="0">
                <a:solidFill>
                  <a:schemeClr val="tx1"/>
                </a:solidFill>
                <a:latin typeface="仿宋" panose="02010609060101010101" pitchFamily="49" charset="-122"/>
                <a:ea typeface="仿宋" panose="02010609060101010101" pitchFamily="49" charset="-122"/>
              </a:rPr>
              <a:t>的</a:t>
            </a:r>
            <a:endParaRPr lang="en-US" altLang="zh-CN" sz="1800" kern="100" dirty="0" smtClean="0">
              <a:solidFill>
                <a:schemeClr val="tx1"/>
              </a:solidFill>
              <a:latin typeface="仿宋" panose="02010609060101010101" pitchFamily="49" charset="-122"/>
              <a:ea typeface="仿宋" panose="02010609060101010101" pitchFamily="49" charset="-122"/>
            </a:endParaRPr>
          </a:p>
          <a:p>
            <a:pPr>
              <a:lnSpc>
                <a:spcPct val="150000"/>
              </a:lnSpc>
            </a:pPr>
            <a:r>
              <a:rPr lang="zh-CN" altLang="en-US" sz="1800" kern="100" dirty="0" smtClean="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一）</a:t>
            </a:r>
            <a:r>
              <a:rPr lang="zh-CN" altLang="en-US" sz="1800" kern="100" dirty="0" smtClean="0">
                <a:solidFill>
                  <a:schemeClr val="tx1"/>
                </a:solidFill>
                <a:latin typeface="仿宋" panose="02010609060101010101" pitchFamily="49" charset="-122"/>
                <a:ea typeface="仿宋" panose="02010609060101010101" pitchFamily="49" charset="-122"/>
              </a:rPr>
              <a:t>具有</a:t>
            </a:r>
            <a:r>
              <a:rPr lang="zh-CN" altLang="en-US" sz="1800" kern="100" dirty="0">
                <a:solidFill>
                  <a:schemeClr val="tx1"/>
                </a:solidFill>
                <a:latin typeface="仿宋" panose="02010609060101010101" pitchFamily="49" charset="-122"/>
                <a:ea typeface="仿宋" panose="02010609060101010101" pitchFamily="49" charset="-122"/>
              </a:rPr>
              <a:t>法人资格的企事业单位</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a:lnSpc>
                <a:spcPct val="150000"/>
              </a:lnSpc>
            </a:pPr>
            <a:r>
              <a:rPr lang="zh-CN" altLang="en-US" sz="1800" kern="100" dirty="0" smtClean="0">
                <a:solidFill>
                  <a:schemeClr val="tx1"/>
                </a:solidFill>
                <a:latin typeface="仿宋" panose="02010609060101010101" pitchFamily="49" charset="-122"/>
                <a:ea typeface="仿宋" panose="02010609060101010101" pitchFamily="49" charset="-122"/>
              </a:rPr>
              <a:t>（二）民办</a:t>
            </a:r>
            <a:r>
              <a:rPr lang="zh-CN" altLang="en-US" sz="1800" kern="100" dirty="0">
                <a:solidFill>
                  <a:schemeClr val="tx1"/>
                </a:solidFill>
                <a:latin typeface="仿宋" panose="02010609060101010101" pitchFamily="49" charset="-122"/>
                <a:ea typeface="仿宋" panose="02010609060101010101" pitchFamily="49" charset="-122"/>
              </a:rPr>
              <a:t>非企业单位</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a:lnSpc>
                <a:spcPct val="150000"/>
              </a:lnSpc>
            </a:pPr>
            <a:r>
              <a:rPr lang="zh-CN" altLang="en-US" sz="1800" kern="100" dirty="0" smtClean="0">
                <a:solidFill>
                  <a:schemeClr val="tx1"/>
                </a:solidFill>
                <a:latin typeface="仿宋" panose="02010609060101010101" pitchFamily="49" charset="-122"/>
                <a:ea typeface="仿宋" panose="02010609060101010101" pitchFamily="49" charset="-122"/>
              </a:rPr>
              <a:t>（三）社会</a:t>
            </a:r>
            <a:r>
              <a:rPr lang="zh-CN" altLang="en-US" sz="1800" kern="100" dirty="0">
                <a:solidFill>
                  <a:schemeClr val="tx1"/>
                </a:solidFill>
                <a:latin typeface="仿宋" panose="02010609060101010101" pitchFamily="49" charset="-122"/>
                <a:ea typeface="仿宋" panose="02010609060101010101" pitchFamily="49" charset="-122"/>
              </a:rPr>
              <a:t>团体</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a:lnSpc>
                <a:spcPct val="150000"/>
              </a:lnSpc>
            </a:pPr>
            <a:r>
              <a:rPr lang="zh-CN" altLang="en-US" sz="1800" kern="100" dirty="0" smtClean="0">
                <a:solidFill>
                  <a:schemeClr val="tx1"/>
                </a:solidFill>
                <a:latin typeface="仿宋" panose="02010609060101010101" pitchFamily="49" charset="-122"/>
                <a:ea typeface="仿宋" panose="02010609060101010101" pitchFamily="49" charset="-122"/>
              </a:rPr>
              <a:t>（四）外国</a:t>
            </a:r>
            <a:r>
              <a:rPr lang="en-US" altLang="zh-CN" sz="1800" kern="100" dirty="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地区</a:t>
            </a:r>
            <a:r>
              <a:rPr lang="en-US" altLang="zh-CN" sz="1800" kern="100" dirty="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、外埠在京设立的非法人分支机构等</a:t>
            </a:r>
            <a:r>
              <a:rPr lang="zh-CN" altLang="en-US" sz="1800" kern="100" dirty="0" smtClean="0">
                <a:solidFill>
                  <a:schemeClr val="tx1"/>
                </a:solidFill>
                <a:latin typeface="仿宋" panose="02010609060101010101" pitchFamily="49" charset="-122"/>
                <a:ea typeface="仿宋" panose="02010609060101010101" pitchFamily="49" charset="-122"/>
              </a:rPr>
              <a:t>单位</a:t>
            </a:r>
            <a:endParaRPr lang="en-US" altLang="zh-CN" sz="1800" kern="100" dirty="0" smtClean="0">
              <a:solidFill>
                <a:schemeClr val="tx1"/>
              </a:solidFill>
              <a:latin typeface="仿宋" panose="02010609060101010101" pitchFamily="49" charset="-122"/>
              <a:ea typeface="仿宋" panose="02010609060101010101" pitchFamily="49" charset="-122"/>
            </a:endParaRPr>
          </a:p>
          <a:p>
            <a:pPr marL="0" indent="457200">
              <a:lnSpc>
                <a:spcPct val="150000"/>
              </a:lnSpc>
              <a:buNone/>
            </a:pPr>
            <a:r>
              <a:rPr lang="zh-CN" altLang="en-US" sz="1800" kern="100" dirty="0" smtClean="0">
                <a:solidFill>
                  <a:schemeClr val="tx1"/>
                </a:solidFill>
                <a:latin typeface="仿宋" panose="02010609060101010101" pitchFamily="49" charset="-122"/>
                <a:ea typeface="仿宋" panose="02010609060101010101" pitchFamily="49" charset="-122"/>
              </a:rPr>
              <a:t>可</a:t>
            </a:r>
            <a:r>
              <a:rPr lang="zh-CN" altLang="en-US" sz="1800" kern="100" dirty="0">
                <a:solidFill>
                  <a:schemeClr val="tx1"/>
                </a:solidFill>
                <a:latin typeface="仿宋" panose="02010609060101010101" pitchFamily="49" charset="-122"/>
                <a:ea typeface="仿宋" panose="02010609060101010101" pitchFamily="49" charset="-122"/>
              </a:rPr>
              <a:t>为聘用员工申请工作居住证，其中企业近一年纳税额原则上应不低于</a:t>
            </a:r>
            <a:r>
              <a:rPr lang="en-US" altLang="zh-CN" sz="1800" b="1" kern="100" dirty="0">
                <a:solidFill>
                  <a:schemeClr val="tx1"/>
                </a:solidFill>
                <a:latin typeface="仿宋" panose="02010609060101010101" pitchFamily="49" charset="-122"/>
                <a:ea typeface="仿宋" panose="02010609060101010101" pitchFamily="49" charset="-122"/>
              </a:rPr>
              <a:t>100</a:t>
            </a:r>
            <a:r>
              <a:rPr lang="zh-CN" altLang="en-US" sz="1800" b="1" kern="100" dirty="0">
                <a:solidFill>
                  <a:schemeClr val="tx1"/>
                </a:solidFill>
                <a:latin typeface="仿宋" panose="02010609060101010101" pitchFamily="49" charset="-122"/>
                <a:ea typeface="仿宋" panose="02010609060101010101" pitchFamily="49" charset="-122"/>
              </a:rPr>
              <a:t>万元</a:t>
            </a:r>
            <a:r>
              <a:rPr lang="zh-CN" altLang="en-US" sz="1800" kern="100" dirty="0">
                <a:solidFill>
                  <a:schemeClr val="tx1"/>
                </a:solidFill>
                <a:latin typeface="仿宋" panose="02010609060101010101" pitchFamily="49" charset="-122"/>
                <a:ea typeface="仿宋" panose="02010609060101010101" pitchFamily="49" charset="-122"/>
              </a:rPr>
              <a:t>。</a:t>
            </a:r>
            <a:endParaRPr lang="zh-CN" altLang="en-US" sz="18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xmlns="" val="508219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R="0" rtl="0"/>
            <a:r>
              <a:rPr lang="zh-CN" altLang="en-US" sz="4000" b="1" i="0" u="none" strike="noStrike" kern="100" baseline="0" dirty="0" smtClean="0">
                <a:solidFill>
                  <a:schemeClr val="tx1"/>
                </a:solidFill>
                <a:latin typeface="仿宋" panose="02010609060101010101" pitchFamily="49" charset="-122"/>
                <a:ea typeface="仿宋" panose="02010609060101010101" pitchFamily="49" charset="-122"/>
              </a:rPr>
              <a:t>重点支持单位</a:t>
            </a:r>
          </a:p>
        </p:txBody>
      </p:sp>
      <p:sp>
        <p:nvSpPr>
          <p:cNvPr id="3" name="文本占位符 2"/>
          <p:cNvSpPr>
            <a:spLocks noGrp="1"/>
          </p:cNvSpPr>
          <p:nvPr>
            <p:ph type="body" idx="1"/>
          </p:nvPr>
        </p:nvSpPr>
        <p:spPr>
          <a:xfrm>
            <a:off x="899592" y="1772816"/>
            <a:ext cx="7408333" cy="4680520"/>
          </a:xfrm>
        </p:spPr>
        <p:txBody>
          <a:bodyPr>
            <a:noAutofit/>
          </a:bodyPr>
          <a:lstStyle/>
          <a:p>
            <a:pPr marL="0" indent="457200">
              <a:lnSpc>
                <a:spcPct val="120000"/>
              </a:lnSpc>
              <a:buNone/>
            </a:pPr>
            <a:r>
              <a:rPr lang="zh-CN" altLang="en-US" sz="1800" b="1" kern="100" dirty="0">
                <a:solidFill>
                  <a:schemeClr val="tx1"/>
                </a:solidFill>
                <a:latin typeface="仿宋" panose="02010609060101010101" pitchFamily="49" charset="-122"/>
                <a:ea typeface="仿宋" panose="02010609060101010101" pitchFamily="49" charset="-122"/>
              </a:rPr>
              <a:t>第四条  </a:t>
            </a:r>
            <a:r>
              <a:rPr lang="zh-CN" altLang="en-US" sz="1800" kern="100" dirty="0">
                <a:solidFill>
                  <a:schemeClr val="tx1"/>
                </a:solidFill>
                <a:latin typeface="仿宋" panose="02010609060101010101" pitchFamily="49" charset="-122"/>
                <a:ea typeface="仿宋" panose="02010609060101010101" pitchFamily="49" charset="-122"/>
              </a:rPr>
              <a:t>根据我区战略定位、城市总体规划布局和高精尖产业发展的需要科学合理分配办证数量，重点支持以下单位</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a:lnSpc>
                <a:spcPct val="120000"/>
              </a:lnSpc>
            </a:pPr>
            <a:r>
              <a:rPr lang="zh-CN" altLang="en-US" sz="1800" kern="100" dirty="0">
                <a:solidFill>
                  <a:schemeClr val="tx1"/>
                </a:solidFill>
                <a:latin typeface="仿宋" panose="02010609060101010101" pitchFamily="49" charset="-122"/>
                <a:ea typeface="仿宋" panose="02010609060101010101" pitchFamily="49" charset="-122"/>
              </a:rPr>
              <a:t>（一）经济社会效益良好、产业整合能力强的重点金融机构</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a:lnSpc>
                <a:spcPct val="120000"/>
              </a:lnSpc>
            </a:pPr>
            <a:r>
              <a:rPr lang="zh-CN" altLang="en-US" sz="1800" kern="100" dirty="0">
                <a:solidFill>
                  <a:schemeClr val="tx1"/>
                </a:solidFill>
                <a:latin typeface="仿宋" panose="02010609060101010101" pitchFamily="49" charset="-122"/>
                <a:ea typeface="仿宋" panose="02010609060101010101" pitchFamily="49" charset="-122"/>
              </a:rPr>
              <a:t>（二）社会贡献多、信用良好的国内外资本市场上市企业</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a:lnSpc>
                <a:spcPct val="120000"/>
              </a:lnSpc>
            </a:pPr>
            <a:r>
              <a:rPr lang="zh-CN" altLang="en-US" sz="1800" kern="100" dirty="0">
                <a:solidFill>
                  <a:schemeClr val="tx1"/>
                </a:solidFill>
                <a:latin typeface="仿宋" panose="02010609060101010101" pitchFamily="49" charset="-122"/>
                <a:ea typeface="仿宋" panose="02010609060101010101" pitchFamily="49" charset="-122"/>
              </a:rPr>
              <a:t>（三）创新能力强、发展潜力大的“独角兽”企业、隐形冠军企业、高新技术企业</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a:lnSpc>
                <a:spcPct val="120000"/>
              </a:lnSpc>
            </a:pPr>
            <a:r>
              <a:rPr lang="zh-CN" altLang="en-US" sz="1800" kern="100" dirty="0">
                <a:solidFill>
                  <a:schemeClr val="tx1"/>
                </a:solidFill>
                <a:latin typeface="仿宋" panose="02010609060101010101" pitchFamily="49" charset="-122"/>
                <a:ea typeface="仿宋" panose="02010609060101010101" pitchFamily="49" charset="-122"/>
              </a:rPr>
              <a:t>（四）承担基础民生保障和重大科研任务的国有企事业单位、新型研发机构</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a:lnSpc>
                <a:spcPct val="120000"/>
              </a:lnSpc>
            </a:pPr>
            <a:r>
              <a:rPr lang="zh-CN" altLang="en-US" sz="1800" kern="100" dirty="0">
                <a:solidFill>
                  <a:schemeClr val="tx1"/>
                </a:solidFill>
                <a:latin typeface="仿宋" panose="02010609060101010101" pitchFamily="49" charset="-122"/>
                <a:ea typeface="仿宋" panose="02010609060101010101" pitchFamily="49" charset="-122"/>
              </a:rPr>
              <a:t>（五）具有较高社会责任感的民办非企业单位、社会团体、基金会及国内外知名的“猎头”机构、会计师事务所、审计师事务所、律师事务所、税务师事务所等组织机构</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a:lnSpc>
                <a:spcPct val="120000"/>
              </a:lnSpc>
            </a:pPr>
            <a:r>
              <a:rPr lang="zh-CN" altLang="en-US" sz="1800" kern="100" dirty="0" smtClean="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六）具有较高影响力和知名度的国际组织、跨国集团或世界</a:t>
            </a:r>
            <a:r>
              <a:rPr lang="en-US" altLang="zh-CN" sz="1800" kern="100" dirty="0">
                <a:solidFill>
                  <a:schemeClr val="tx1"/>
                </a:solidFill>
                <a:latin typeface="仿宋" panose="02010609060101010101" pitchFamily="49" charset="-122"/>
                <a:ea typeface="仿宋" panose="02010609060101010101" pitchFamily="49" charset="-122"/>
              </a:rPr>
              <a:t>500</a:t>
            </a:r>
            <a:r>
              <a:rPr lang="zh-CN" altLang="en-US" sz="1800" kern="100" dirty="0">
                <a:solidFill>
                  <a:schemeClr val="tx1"/>
                </a:solidFill>
                <a:latin typeface="仿宋" panose="02010609060101010101" pitchFamily="49" charset="-122"/>
                <a:ea typeface="仿宋" panose="02010609060101010101" pitchFamily="49" charset="-122"/>
              </a:rPr>
              <a:t>强企业（地区总部）、国内外知名企业的在京分支机构。</a:t>
            </a:r>
            <a:endParaRPr lang="zh-CN" altLang="en-US" sz="18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xmlns="" val="4061091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zh-CN" altLang="en-US" sz="4000" b="1" kern="100" dirty="0">
                <a:solidFill>
                  <a:schemeClr val="tx1"/>
                </a:solidFill>
                <a:latin typeface="仿宋" panose="02010609060101010101" pitchFamily="49" charset="-122"/>
                <a:ea typeface="仿宋" panose="02010609060101010101" pitchFamily="49" charset="-122"/>
              </a:rPr>
              <a:t>个人</a:t>
            </a:r>
            <a:r>
              <a:rPr lang="zh-CN" altLang="en-US" sz="4000" b="1" kern="100" dirty="0" smtClean="0">
                <a:solidFill>
                  <a:schemeClr val="tx1"/>
                </a:solidFill>
                <a:latin typeface="仿宋" panose="02010609060101010101" pitchFamily="49" charset="-122"/>
                <a:ea typeface="仿宋" panose="02010609060101010101" pitchFamily="49" charset="-122"/>
              </a:rPr>
              <a:t>条件</a:t>
            </a:r>
            <a:endParaRPr lang="zh-CN" altLang="en-US" sz="4000" b="1" i="0" u="none" strike="noStrike" kern="100" baseline="0" dirty="0" smtClean="0">
              <a:solidFill>
                <a:schemeClr val="tx1"/>
              </a:solidFill>
              <a:latin typeface="仿宋" panose="02010609060101010101" pitchFamily="49" charset="-122"/>
              <a:ea typeface="仿宋" panose="02010609060101010101" pitchFamily="49" charset="-122"/>
            </a:endParaRPr>
          </a:p>
        </p:txBody>
      </p:sp>
      <p:sp>
        <p:nvSpPr>
          <p:cNvPr id="3" name="文本占位符 2"/>
          <p:cNvSpPr>
            <a:spLocks noGrp="1"/>
          </p:cNvSpPr>
          <p:nvPr>
            <p:ph type="body" idx="1"/>
          </p:nvPr>
        </p:nvSpPr>
        <p:spPr>
          <a:xfrm>
            <a:off x="785786" y="1785926"/>
            <a:ext cx="7408333" cy="4176464"/>
          </a:xfrm>
        </p:spPr>
        <p:txBody>
          <a:bodyPr>
            <a:noAutofit/>
          </a:bodyPr>
          <a:lstStyle/>
          <a:p>
            <a:pPr marL="0" lvl="0" indent="457200" algn="just">
              <a:lnSpc>
                <a:spcPct val="120000"/>
              </a:lnSpc>
              <a:buNone/>
            </a:pPr>
            <a:r>
              <a:rPr lang="zh-CN" altLang="en-US" sz="1800" b="1" kern="100" dirty="0" smtClean="0">
                <a:solidFill>
                  <a:schemeClr val="tx1"/>
                </a:solidFill>
                <a:latin typeface="仿宋" panose="02010609060101010101" pitchFamily="49" charset="-122"/>
                <a:ea typeface="仿宋" panose="02010609060101010101" pitchFamily="49" charset="-122"/>
              </a:rPr>
              <a:t>第五</a:t>
            </a:r>
            <a:r>
              <a:rPr lang="zh-CN" altLang="en-US" sz="1800" b="1" kern="100" dirty="0">
                <a:solidFill>
                  <a:schemeClr val="tx1"/>
                </a:solidFill>
                <a:latin typeface="仿宋" panose="02010609060101010101" pitchFamily="49" charset="-122"/>
                <a:ea typeface="仿宋" panose="02010609060101010101" pitchFamily="49" charset="-122"/>
              </a:rPr>
              <a:t>条  </a:t>
            </a:r>
            <a:r>
              <a:rPr lang="zh-CN" altLang="en-US" sz="1800" kern="100" dirty="0">
                <a:solidFill>
                  <a:schemeClr val="tx1"/>
                </a:solidFill>
                <a:latin typeface="仿宋" panose="02010609060101010101" pitchFamily="49" charset="-122"/>
                <a:ea typeface="仿宋" panose="02010609060101010101" pitchFamily="49" charset="-122"/>
              </a:rPr>
              <a:t>申请人在本市有</a:t>
            </a:r>
            <a:r>
              <a:rPr lang="zh-CN" altLang="en-US" sz="1800" b="1" kern="100" dirty="0">
                <a:solidFill>
                  <a:schemeClr val="tx1"/>
                </a:solidFill>
                <a:latin typeface="仿宋" panose="02010609060101010101" pitchFamily="49" charset="-122"/>
                <a:ea typeface="仿宋" panose="02010609060101010101" pitchFamily="49" charset="-122"/>
              </a:rPr>
              <a:t>固定</a:t>
            </a:r>
            <a:r>
              <a:rPr lang="zh-CN" altLang="en-US" sz="1800" b="1" kern="100" dirty="0" smtClean="0">
                <a:solidFill>
                  <a:schemeClr val="tx1"/>
                </a:solidFill>
                <a:latin typeface="仿宋" panose="02010609060101010101" pitchFamily="49" charset="-122"/>
                <a:ea typeface="仿宋" panose="02010609060101010101" pitchFamily="49" charset="-122"/>
              </a:rPr>
              <a:t>住所</a:t>
            </a:r>
            <a:r>
              <a:rPr lang="zh-CN" altLang="en-US" sz="1800" kern="100" dirty="0" smtClean="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并符合以下条件</a:t>
            </a:r>
            <a:r>
              <a:rPr lang="zh-CN" altLang="en-US" sz="1800" b="1" kern="100" dirty="0">
                <a:solidFill>
                  <a:schemeClr val="tx1"/>
                </a:solidFill>
                <a:latin typeface="仿宋" panose="02010609060101010101" pitchFamily="49" charset="-122"/>
                <a:ea typeface="仿宋" panose="02010609060101010101" pitchFamily="49" charset="-122"/>
              </a:rPr>
              <a:t>之一</a:t>
            </a:r>
            <a:r>
              <a:rPr lang="zh-CN" altLang="en-US" sz="1800" kern="100" dirty="0">
                <a:solidFill>
                  <a:schemeClr val="tx1"/>
                </a:solidFill>
                <a:latin typeface="仿宋" panose="02010609060101010101" pitchFamily="49" charset="-122"/>
                <a:ea typeface="仿宋" panose="02010609060101010101" pitchFamily="49" charset="-122"/>
              </a:rPr>
              <a:t>的可申请</a:t>
            </a:r>
            <a:r>
              <a:rPr lang="en-US" altLang="zh-CN" sz="1800" kern="100" dirty="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北京市工作居住证</a:t>
            </a:r>
            <a:r>
              <a:rPr lang="en-US" altLang="zh-CN" sz="1800" kern="100" dirty="0">
                <a:solidFill>
                  <a:schemeClr val="tx1"/>
                </a:solidFill>
                <a:latin typeface="仿宋" panose="02010609060101010101" pitchFamily="49" charset="-122"/>
                <a:ea typeface="仿宋" panose="02010609060101010101" pitchFamily="49" charset="-122"/>
              </a:rPr>
              <a:t>》</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lvl="0" algn="just">
              <a:lnSpc>
                <a:spcPct val="120000"/>
              </a:lnSpc>
            </a:pPr>
            <a:r>
              <a:rPr lang="zh-CN" altLang="en-US" sz="1800" kern="100" dirty="0">
                <a:solidFill>
                  <a:schemeClr val="tx1"/>
                </a:solidFill>
                <a:latin typeface="仿宋" panose="02010609060101010101" pitchFamily="49" charset="-122"/>
                <a:ea typeface="仿宋" panose="02010609060101010101" pitchFamily="49" charset="-122"/>
              </a:rPr>
              <a:t>（一）具有</a:t>
            </a:r>
            <a:r>
              <a:rPr lang="zh-CN" altLang="en-US" sz="1800" b="1" kern="100" dirty="0">
                <a:solidFill>
                  <a:schemeClr val="tx1"/>
                </a:solidFill>
                <a:latin typeface="仿宋" panose="02010609060101010101" pitchFamily="49" charset="-122"/>
                <a:ea typeface="仿宋" panose="02010609060101010101" pitchFamily="49" charset="-122"/>
              </a:rPr>
              <a:t>两年以上工作经历</a:t>
            </a:r>
            <a:r>
              <a:rPr lang="zh-CN" altLang="en-US" sz="1800" kern="100" dirty="0">
                <a:solidFill>
                  <a:schemeClr val="tx1"/>
                </a:solidFill>
                <a:latin typeface="仿宋" panose="02010609060101010101" pitchFamily="49" charset="-122"/>
                <a:ea typeface="仿宋" panose="02010609060101010101" pitchFamily="49" charset="-122"/>
              </a:rPr>
              <a:t>并取得</a:t>
            </a:r>
            <a:r>
              <a:rPr lang="zh-CN" altLang="en-US" sz="1800" b="1" kern="100" dirty="0">
                <a:solidFill>
                  <a:schemeClr val="tx1"/>
                </a:solidFill>
                <a:latin typeface="仿宋" panose="02010609060101010101" pitchFamily="49" charset="-122"/>
                <a:ea typeface="仿宋" panose="02010609060101010101" pitchFamily="49" charset="-122"/>
              </a:rPr>
              <a:t>学士</a:t>
            </a:r>
            <a:r>
              <a:rPr lang="en-US" altLang="zh-CN" sz="1800" b="1" kern="100" dirty="0">
                <a:solidFill>
                  <a:schemeClr val="tx1"/>
                </a:solidFill>
                <a:latin typeface="仿宋" panose="02010609060101010101" pitchFamily="49" charset="-122"/>
                <a:ea typeface="仿宋" panose="02010609060101010101" pitchFamily="49" charset="-122"/>
              </a:rPr>
              <a:t>(</a:t>
            </a:r>
            <a:r>
              <a:rPr lang="zh-CN" altLang="en-US" sz="1800" b="1" kern="100" dirty="0">
                <a:solidFill>
                  <a:schemeClr val="tx1"/>
                </a:solidFill>
                <a:latin typeface="仿宋" panose="02010609060101010101" pitchFamily="49" charset="-122"/>
                <a:ea typeface="仿宋" panose="02010609060101010101" pitchFamily="49" charset="-122"/>
              </a:rPr>
              <a:t>含</a:t>
            </a:r>
            <a:r>
              <a:rPr lang="en-US" altLang="zh-CN" sz="1800" b="1" kern="100" dirty="0">
                <a:solidFill>
                  <a:schemeClr val="tx1"/>
                </a:solidFill>
                <a:latin typeface="仿宋" panose="02010609060101010101" pitchFamily="49" charset="-122"/>
                <a:ea typeface="仿宋" panose="02010609060101010101" pitchFamily="49" charset="-122"/>
              </a:rPr>
              <a:t>)</a:t>
            </a:r>
            <a:r>
              <a:rPr lang="zh-CN" altLang="en-US" sz="1800" b="1" kern="100" dirty="0">
                <a:solidFill>
                  <a:schemeClr val="tx1"/>
                </a:solidFill>
                <a:latin typeface="仿宋" panose="02010609060101010101" pitchFamily="49" charset="-122"/>
                <a:ea typeface="仿宋" panose="02010609060101010101" pitchFamily="49" charset="-122"/>
              </a:rPr>
              <a:t>以上</a:t>
            </a:r>
            <a:r>
              <a:rPr lang="zh-CN" altLang="en-US" sz="1800" kern="100" dirty="0" smtClean="0">
                <a:solidFill>
                  <a:schemeClr val="tx1"/>
                </a:solidFill>
                <a:latin typeface="仿宋" panose="02010609060101010101" pitchFamily="49" charset="-122"/>
                <a:ea typeface="仿宋" panose="02010609060101010101" pitchFamily="49" charset="-122"/>
              </a:rPr>
              <a:t>学位，原则上在申请单位工作</a:t>
            </a:r>
            <a:r>
              <a:rPr lang="zh-CN" altLang="en-US" sz="1800" b="1" kern="100" dirty="0" smtClean="0">
                <a:solidFill>
                  <a:schemeClr val="tx1"/>
                </a:solidFill>
                <a:latin typeface="仿宋" panose="02010609060101010101" pitchFamily="49" charset="-122"/>
                <a:ea typeface="仿宋" panose="02010609060101010101" pitchFamily="49" charset="-122"/>
              </a:rPr>
              <a:t>满一年</a:t>
            </a:r>
            <a:r>
              <a:rPr lang="zh-CN" altLang="en-US" sz="1800" kern="100" dirty="0" smtClean="0">
                <a:solidFill>
                  <a:schemeClr val="tx1"/>
                </a:solidFill>
                <a:latin typeface="仿宋" panose="02010609060101010101" pitchFamily="49" charset="-122"/>
                <a:ea typeface="仿宋" panose="02010609060101010101" pitchFamily="49" charset="-122"/>
              </a:rPr>
              <a:t>且</a:t>
            </a:r>
            <a:r>
              <a:rPr lang="zh-CN" altLang="en-US" sz="1800" kern="100" dirty="0" smtClean="0">
                <a:solidFill>
                  <a:schemeClr val="tx1"/>
                </a:solidFill>
                <a:latin typeface="仿宋" panose="02010609060101010101" pitchFamily="49" charset="-122"/>
                <a:ea typeface="仿宋" panose="02010609060101010101" pitchFamily="49" charset="-122"/>
              </a:rPr>
              <a:t>近一年应税收入</a:t>
            </a:r>
            <a:r>
              <a:rPr lang="zh-CN" altLang="en-US" sz="1800" b="1" kern="100" dirty="0" smtClean="0">
                <a:solidFill>
                  <a:schemeClr val="tx1"/>
                </a:solidFill>
                <a:latin typeface="仿宋" panose="02010609060101010101" pitchFamily="49" charset="-122"/>
                <a:ea typeface="仿宋" panose="02010609060101010101" pitchFamily="49" charset="-122"/>
              </a:rPr>
              <a:t>不低于</a:t>
            </a:r>
            <a:r>
              <a:rPr lang="zh-CN" altLang="en-US" sz="1800" kern="100" dirty="0" smtClean="0">
                <a:solidFill>
                  <a:schemeClr val="tx1"/>
                </a:solidFill>
                <a:latin typeface="仿宋" panose="02010609060101010101" pitchFamily="49" charset="-122"/>
                <a:ea typeface="仿宋" panose="02010609060101010101" pitchFamily="49" charset="-122"/>
              </a:rPr>
              <a:t>上一年度本市全口径城镇单位就业人员平均工资</a:t>
            </a:r>
            <a:r>
              <a:rPr lang="en-US" altLang="zh-CN" sz="1800" kern="100" dirty="0" smtClean="0">
                <a:solidFill>
                  <a:schemeClr val="tx1"/>
                </a:solidFill>
                <a:latin typeface="仿宋" panose="02010609060101010101" pitchFamily="49" charset="-122"/>
                <a:ea typeface="仿宋" panose="02010609060101010101" pitchFamily="49" charset="-122"/>
              </a:rPr>
              <a:t>1.5</a:t>
            </a:r>
            <a:r>
              <a:rPr lang="zh-CN" altLang="en-US" sz="1800" kern="100" dirty="0" smtClean="0">
                <a:solidFill>
                  <a:schemeClr val="tx1"/>
                </a:solidFill>
                <a:latin typeface="仿宋" panose="02010609060101010101" pitchFamily="49" charset="-122"/>
                <a:ea typeface="仿宋" panose="02010609060101010101" pitchFamily="49" charset="-122"/>
              </a:rPr>
              <a:t>倍； </a:t>
            </a:r>
            <a:endParaRPr lang="en-US" altLang="zh-CN" sz="1800" kern="100" dirty="0" smtClean="0">
              <a:solidFill>
                <a:schemeClr val="tx1"/>
              </a:solidFill>
              <a:latin typeface="仿宋" panose="02010609060101010101" pitchFamily="49" charset="-122"/>
              <a:ea typeface="仿宋" panose="02010609060101010101" pitchFamily="49" charset="-122"/>
            </a:endParaRPr>
          </a:p>
          <a:p>
            <a:pPr lvl="0" algn="just">
              <a:lnSpc>
                <a:spcPct val="120000"/>
              </a:lnSpc>
            </a:pPr>
            <a:r>
              <a:rPr lang="zh-CN" altLang="en-US" sz="1800" kern="100" dirty="0">
                <a:solidFill>
                  <a:schemeClr val="tx1"/>
                </a:solidFill>
                <a:latin typeface="仿宋" panose="02010609060101010101" pitchFamily="49" charset="-122"/>
                <a:ea typeface="仿宋" panose="02010609060101010101" pitchFamily="49" charset="-122"/>
              </a:rPr>
              <a:t>（二）具有</a:t>
            </a:r>
            <a:r>
              <a:rPr lang="zh-CN" altLang="en-US" sz="1800" b="1" kern="100" dirty="0">
                <a:solidFill>
                  <a:schemeClr val="tx1"/>
                </a:solidFill>
                <a:latin typeface="仿宋" panose="02010609060101010101" pitchFamily="49" charset="-122"/>
                <a:ea typeface="仿宋" panose="02010609060101010101" pitchFamily="49" charset="-122"/>
              </a:rPr>
              <a:t>中级</a:t>
            </a:r>
            <a:r>
              <a:rPr lang="en-US" altLang="zh-CN" sz="1800" b="1" kern="100" dirty="0">
                <a:solidFill>
                  <a:schemeClr val="tx1"/>
                </a:solidFill>
                <a:latin typeface="仿宋" panose="02010609060101010101" pitchFamily="49" charset="-122"/>
                <a:ea typeface="仿宋" panose="02010609060101010101" pitchFamily="49" charset="-122"/>
              </a:rPr>
              <a:t>(</a:t>
            </a:r>
            <a:r>
              <a:rPr lang="zh-CN" altLang="en-US" sz="1800" b="1" kern="100" dirty="0">
                <a:solidFill>
                  <a:schemeClr val="tx1"/>
                </a:solidFill>
                <a:latin typeface="仿宋" panose="02010609060101010101" pitchFamily="49" charset="-122"/>
                <a:ea typeface="仿宋" panose="02010609060101010101" pitchFamily="49" charset="-122"/>
              </a:rPr>
              <a:t>含</a:t>
            </a:r>
            <a:r>
              <a:rPr lang="en-US" altLang="zh-CN" sz="1800" b="1" kern="100" dirty="0">
                <a:solidFill>
                  <a:schemeClr val="tx1"/>
                </a:solidFill>
                <a:latin typeface="仿宋" panose="02010609060101010101" pitchFamily="49" charset="-122"/>
                <a:ea typeface="仿宋" panose="02010609060101010101" pitchFamily="49" charset="-122"/>
              </a:rPr>
              <a:t>)</a:t>
            </a:r>
            <a:r>
              <a:rPr lang="zh-CN" altLang="en-US" sz="1800" b="1" kern="100" dirty="0">
                <a:solidFill>
                  <a:schemeClr val="tx1"/>
                </a:solidFill>
                <a:latin typeface="仿宋" panose="02010609060101010101" pitchFamily="49" charset="-122"/>
                <a:ea typeface="仿宋" panose="02010609060101010101" pitchFamily="49" charset="-122"/>
              </a:rPr>
              <a:t>以上</a:t>
            </a:r>
            <a:r>
              <a:rPr lang="zh-CN" altLang="en-US" sz="1800" kern="100" dirty="0">
                <a:solidFill>
                  <a:schemeClr val="tx1"/>
                </a:solidFill>
                <a:latin typeface="仿宋" panose="02010609060101010101" pitchFamily="49" charset="-122"/>
                <a:ea typeface="仿宋" panose="02010609060101010101" pitchFamily="49" charset="-122"/>
              </a:rPr>
              <a:t>专业技术职称或相当资格、</a:t>
            </a:r>
            <a:r>
              <a:rPr lang="zh-CN" altLang="en-US" sz="1800" kern="100" dirty="0" smtClean="0">
                <a:solidFill>
                  <a:schemeClr val="tx1"/>
                </a:solidFill>
                <a:latin typeface="仿宋" panose="02010609060101010101" pitchFamily="49" charset="-122"/>
                <a:ea typeface="仿宋" panose="02010609060101010101" pitchFamily="49" charset="-122"/>
              </a:rPr>
              <a:t>资质，原则上在申请单位工作</a:t>
            </a:r>
            <a:r>
              <a:rPr lang="zh-CN" altLang="en-US" sz="1800" b="1" kern="100" dirty="0" smtClean="0">
                <a:solidFill>
                  <a:schemeClr val="tx1"/>
                </a:solidFill>
                <a:latin typeface="仿宋" panose="02010609060101010101" pitchFamily="49" charset="-122"/>
                <a:ea typeface="仿宋" panose="02010609060101010101" pitchFamily="49" charset="-122"/>
              </a:rPr>
              <a:t>满一年</a:t>
            </a:r>
            <a:r>
              <a:rPr lang="zh-CN" altLang="en-US" sz="1800" kern="100" dirty="0" smtClean="0">
                <a:solidFill>
                  <a:schemeClr val="tx1"/>
                </a:solidFill>
                <a:latin typeface="仿宋" panose="02010609060101010101" pitchFamily="49" charset="-122"/>
                <a:ea typeface="仿宋" panose="02010609060101010101" pitchFamily="49" charset="-122"/>
              </a:rPr>
              <a:t>且</a:t>
            </a:r>
            <a:r>
              <a:rPr lang="zh-CN" altLang="en-US" sz="1800" kern="100" dirty="0" smtClean="0">
                <a:solidFill>
                  <a:schemeClr val="tx1"/>
                </a:solidFill>
                <a:latin typeface="仿宋" panose="02010609060101010101" pitchFamily="49" charset="-122"/>
                <a:ea typeface="仿宋" panose="02010609060101010101" pitchFamily="49" charset="-122"/>
              </a:rPr>
              <a:t>近一年应税收入</a:t>
            </a:r>
            <a:r>
              <a:rPr lang="zh-CN" altLang="en-US" sz="1800" b="1" kern="100" dirty="0" smtClean="0">
                <a:solidFill>
                  <a:schemeClr val="tx1"/>
                </a:solidFill>
                <a:latin typeface="仿宋" panose="02010609060101010101" pitchFamily="49" charset="-122"/>
                <a:ea typeface="仿宋" panose="02010609060101010101" pitchFamily="49" charset="-122"/>
              </a:rPr>
              <a:t>不低于</a:t>
            </a:r>
            <a:r>
              <a:rPr lang="zh-CN" altLang="en-US" sz="1800" kern="100" dirty="0" smtClean="0">
                <a:solidFill>
                  <a:schemeClr val="tx1"/>
                </a:solidFill>
                <a:latin typeface="仿宋" panose="02010609060101010101" pitchFamily="49" charset="-122"/>
                <a:ea typeface="仿宋" panose="02010609060101010101" pitchFamily="49" charset="-122"/>
              </a:rPr>
              <a:t>上一年度本市全口径城镇单位就业人员平均工资</a:t>
            </a:r>
            <a:r>
              <a:rPr lang="en-US" altLang="zh-CN" sz="1800" kern="100" dirty="0" smtClean="0">
                <a:solidFill>
                  <a:schemeClr val="tx1"/>
                </a:solidFill>
                <a:latin typeface="仿宋" panose="02010609060101010101" pitchFamily="49" charset="-122"/>
                <a:ea typeface="仿宋" panose="02010609060101010101" pitchFamily="49" charset="-122"/>
              </a:rPr>
              <a:t>1.5</a:t>
            </a:r>
            <a:r>
              <a:rPr lang="zh-CN" altLang="en-US" sz="1800" kern="100" dirty="0" smtClean="0">
                <a:solidFill>
                  <a:schemeClr val="tx1"/>
                </a:solidFill>
                <a:latin typeface="仿宋" panose="02010609060101010101" pitchFamily="49" charset="-122"/>
                <a:ea typeface="仿宋" panose="02010609060101010101" pitchFamily="49" charset="-122"/>
              </a:rPr>
              <a:t>倍；</a:t>
            </a:r>
            <a:endParaRPr lang="en-US" altLang="zh-CN" sz="1800" kern="100" dirty="0" smtClean="0">
              <a:solidFill>
                <a:schemeClr val="tx1"/>
              </a:solidFill>
              <a:latin typeface="仿宋" panose="02010609060101010101" pitchFamily="49" charset="-122"/>
              <a:ea typeface="仿宋" panose="02010609060101010101" pitchFamily="49" charset="-122"/>
            </a:endParaRPr>
          </a:p>
          <a:p>
            <a:pPr lvl="0" algn="just">
              <a:lnSpc>
                <a:spcPct val="120000"/>
              </a:lnSpc>
            </a:pPr>
            <a:r>
              <a:rPr lang="zh-CN" altLang="en-US" sz="1800" kern="100" dirty="0">
                <a:solidFill>
                  <a:schemeClr val="tx1"/>
                </a:solidFill>
                <a:latin typeface="仿宋" panose="02010609060101010101" pitchFamily="49" charset="-122"/>
                <a:ea typeface="仿宋" panose="02010609060101010101" pitchFamily="49" charset="-122"/>
              </a:rPr>
              <a:t>（三）国家和本市科学技术、文学艺术、哲学社会科学等类奖项的获奖人</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lvl="0" algn="just">
              <a:lnSpc>
                <a:spcPct val="120000"/>
              </a:lnSpc>
            </a:pPr>
            <a:r>
              <a:rPr lang="zh-CN" altLang="en-US" sz="1800" kern="100" dirty="0">
                <a:solidFill>
                  <a:schemeClr val="tx1"/>
                </a:solidFill>
                <a:latin typeface="仿宋" panose="02010609060101010101" pitchFamily="49" charset="-122"/>
                <a:ea typeface="仿宋" panose="02010609060101010101" pitchFamily="49" charset="-122"/>
              </a:rPr>
              <a:t>（四）在新型研发机构、创新型总部企业、高新技术企业等科技创新主体中工作，近三年每年应税收入超过上一年度本市全口径城镇单位就业人员平均工资</a:t>
            </a:r>
            <a:r>
              <a:rPr lang="en-US" altLang="zh-CN" sz="1800" b="1" kern="100" dirty="0">
                <a:solidFill>
                  <a:schemeClr val="tx1"/>
                </a:solidFill>
                <a:latin typeface="仿宋" panose="02010609060101010101" pitchFamily="49" charset="-122"/>
                <a:ea typeface="仿宋" panose="02010609060101010101" pitchFamily="49" charset="-122"/>
              </a:rPr>
              <a:t>4</a:t>
            </a:r>
            <a:r>
              <a:rPr lang="zh-CN" altLang="en-US" sz="1800" b="1" kern="100" dirty="0">
                <a:solidFill>
                  <a:schemeClr val="tx1"/>
                </a:solidFill>
                <a:latin typeface="仿宋" panose="02010609060101010101" pitchFamily="49" charset="-122"/>
                <a:ea typeface="仿宋" panose="02010609060101010101" pitchFamily="49" charset="-122"/>
              </a:rPr>
              <a:t>倍</a:t>
            </a:r>
            <a:r>
              <a:rPr lang="zh-CN" altLang="en-US" sz="1800" kern="100" dirty="0">
                <a:solidFill>
                  <a:schemeClr val="tx1"/>
                </a:solidFill>
                <a:latin typeface="仿宋" panose="02010609060101010101" pitchFamily="49" charset="-122"/>
                <a:ea typeface="仿宋" panose="02010609060101010101" pitchFamily="49" charset="-122"/>
              </a:rPr>
              <a:t>以上</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xmlns="" val="2645156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b="1" kern="100" dirty="0">
                <a:solidFill>
                  <a:schemeClr val="tx1"/>
                </a:solidFill>
                <a:latin typeface="仿宋" panose="02010609060101010101" pitchFamily="49" charset="-122"/>
                <a:ea typeface="仿宋" panose="02010609060101010101" pitchFamily="49" charset="-122"/>
              </a:rPr>
              <a:t>个人条件</a:t>
            </a:r>
            <a:endParaRPr lang="zh-CN" altLang="en-US" sz="4000" b="0" i="0" u="none" strike="noStrike" kern="100" baseline="0" dirty="0" smtClean="0">
              <a:solidFill>
                <a:schemeClr val="tx1"/>
              </a:solidFill>
              <a:latin typeface="仿宋" panose="02010609060101010101" pitchFamily="49" charset="-122"/>
              <a:ea typeface="仿宋" panose="02010609060101010101" pitchFamily="49" charset="-122"/>
            </a:endParaRPr>
          </a:p>
        </p:txBody>
      </p:sp>
      <p:sp>
        <p:nvSpPr>
          <p:cNvPr id="3" name="文本占位符 2"/>
          <p:cNvSpPr>
            <a:spLocks noGrp="1"/>
          </p:cNvSpPr>
          <p:nvPr>
            <p:ph type="body" idx="1"/>
          </p:nvPr>
        </p:nvSpPr>
        <p:spPr>
          <a:xfrm>
            <a:off x="872067" y="2171411"/>
            <a:ext cx="7408333" cy="4497949"/>
          </a:xfrm>
        </p:spPr>
        <p:txBody>
          <a:bodyPr>
            <a:normAutofit lnSpcReduction="10000"/>
          </a:bodyPr>
          <a:lstStyle/>
          <a:p>
            <a:pPr lvl="0">
              <a:lnSpc>
                <a:spcPct val="120000"/>
              </a:lnSpc>
            </a:pPr>
            <a:r>
              <a:rPr lang="zh-CN" altLang="en-US" sz="1800" kern="100" dirty="0">
                <a:solidFill>
                  <a:schemeClr val="tx1"/>
                </a:solidFill>
                <a:latin typeface="仿宋" panose="02010609060101010101" pitchFamily="49" charset="-122"/>
                <a:ea typeface="仿宋" panose="02010609060101010101" pitchFamily="49" charset="-122"/>
              </a:rPr>
              <a:t>（五）在律师事务所、会计师事务所、审计师事务所、税务师事务所、人力资源服务机构、金融机构等科技创新服务主体中工作，近三年每年应税收入超过上一年度本市全口径城镇单位就业人员</a:t>
            </a:r>
            <a:r>
              <a:rPr lang="zh-CN" altLang="en-US" sz="1800" b="1" kern="100" dirty="0">
                <a:solidFill>
                  <a:schemeClr val="tx1"/>
                </a:solidFill>
                <a:latin typeface="仿宋" panose="02010609060101010101" pitchFamily="49" charset="-122"/>
                <a:ea typeface="仿宋" panose="02010609060101010101" pitchFamily="49" charset="-122"/>
              </a:rPr>
              <a:t>平均工资</a:t>
            </a:r>
            <a:r>
              <a:rPr lang="en-US" altLang="zh-CN" sz="1800" b="1" kern="100" dirty="0">
                <a:solidFill>
                  <a:schemeClr val="tx1"/>
                </a:solidFill>
                <a:latin typeface="仿宋" panose="02010609060101010101" pitchFamily="49" charset="-122"/>
                <a:ea typeface="仿宋" panose="02010609060101010101" pitchFamily="49" charset="-122"/>
              </a:rPr>
              <a:t>8</a:t>
            </a:r>
            <a:r>
              <a:rPr lang="zh-CN" altLang="en-US" sz="1800" b="1" kern="100" dirty="0">
                <a:solidFill>
                  <a:schemeClr val="tx1"/>
                </a:solidFill>
                <a:latin typeface="仿宋" panose="02010609060101010101" pitchFamily="49" charset="-122"/>
                <a:ea typeface="仿宋" panose="02010609060101010101" pitchFamily="49" charset="-122"/>
              </a:rPr>
              <a:t>倍以上</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a:lnSpc>
                <a:spcPct val="120000"/>
              </a:lnSpc>
            </a:pPr>
            <a:r>
              <a:rPr lang="zh-CN" altLang="en-US" sz="1800" kern="100" dirty="0" smtClean="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六）以第二作者（含）以上身份取得</a:t>
            </a:r>
            <a:r>
              <a:rPr lang="en-US" altLang="zh-CN" sz="1800" b="1" kern="100" dirty="0">
                <a:solidFill>
                  <a:schemeClr val="tx1"/>
                </a:solidFill>
                <a:latin typeface="仿宋" panose="02010609060101010101" pitchFamily="49" charset="-122"/>
                <a:ea typeface="仿宋" panose="02010609060101010101" pitchFamily="49" charset="-122"/>
              </a:rPr>
              <a:t>1</a:t>
            </a:r>
            <a:r>
              <a:rPr lang="zh-CN" altLang="en-US" sz="1800" b="1" kern="100" dirty="0">
                <a:solidFill>
                  <a:schemeClr val="tx1"/>
                </a:solidFill>
                <a:latin typeface="仿宋" panose="02010609060101010101" pitchFamily="49" charset="-122"/>
                <a:ea typeface="仿宋" panose="02010609060101010101" pitchFamily="49" charset="-122"/>
              </a:rPr>
              <a:t>项</a:t>
            </a:r>
            <a:r>
              <a:rPr lang="zh-CN" altLang="en-US" sz="1800" kern="100" dirty="0">
                <a:solidFill>
                  <a:schemeClr val="tx1"/>
                </a:solidFill>
                <a:latin typeface="仿宋" panose="02010609060101010101" pitchFamily="49" charset="-122"/>
                <a:ea typeface="仿宋" panose="02010609060101010101" pitchFamily="49" charset="-122"/>
              </a:rPr>
              <a:t>发明专利授权或</a:t>
            </a:r>
            <a:r>
              <a:rPr lang="en-US" altLang="zh-CN" sz="1800" b="1" kern="100" dirty="0">
                <a:solidFill>
                  <a:schemeClr val="tx1"/>
                </a:solidFill>
                <a:latin typeface="仿宋" panose="02010609060101010101" pitchFamily="49" charset="-122"/>
                <a:ea typeface="仿宋" panose="02010609060101010101" pitchFamily="49" charset="-122"/>
              </a:rPr>
              <a:t>3</a:t>
            </a:r>
            <a:r>
              <a:rPr lang="zh-CN" altLang="en-US" sz="1800" b="1" kern="100" dirty="0">
                <a:solidFill>
                  <a:schemeClr val="tx1"/>
                </a:solidFill>
                <a:latin typeface="仿宋" panose="02010609060101010101" pitchFamily="49" charset="-122"/>
                <a:ea typeface="仿宋" panose="02010609060101010101" pitchFamily="49" charset="-122"/>
              </a:rPr>
              <a:t>项</a:t>
            </a:r>
            <a:r>
              <a:rPr lang="zh-CN" altLang="en-US" sz="1800" kern="100" dirty="0">
                <a:solidFill>
                  <a:schemeClr val="tx1"/>
                </a:solidFill>
                <a:latin typeface="仿宋" panose="02010609060101010101" pitchFamily="49" charset="-122"/>
                <a:ea typeface="仿宋" panose="02010609060101010101" pitchFamily="49" charset="-122"/>
              </a:rPr>
              <a:t>其他专利授权或</a:t>
            </a:r>
            <a:r>
              <a:rPr lang="en-US" altLang="zh-CN" sz="1800" b="1" kern="100" dirty="0">
                <a:solidFill>
                  <a:schemeClr val="tx1"/>
                </a:solidFill>
                <a:latin typeface="仿宋" panose="02010609060101010101" pitchFamily="49" charset="-122"/>
                <a:ea typeface="仿宋" panose="02010609060101010101" pitchFamily="49" charset="-122"/>
              </a:rPr>
              <a:t>3</a:t>
            </a:r>
            <a:r>
              <a:rPr lang="zh-CN" altLang="en-US" sz="1800" b="1" kern="100" dirty="0">
                <a:solidFill>
                  <a:schemeClr val="tx1"/>
                </a:solidFill>
                <a:latin typeface="仿宋" panose="02010609060101010101" pitchFamily="49" charset="-122"/>
                <a:ea typeface="仿宋" panose="02010609060101010101" pitchFamily="49" charset="-122"/>
              </a:rPr>
              <a:t>项</a:t>
            </a:r>
            <a:r>
              <a:rPr lang="zh-CN" altLang="en-US" sz="1800" kern="100" dirty="0">
                <a:solidFill>
                  <a:schemeClr val="tx1"/>
                </a:solidFill>
                <a:latin typeface="仿宋" panose="02010609060101010101" pitchFamily="49" charset="-122"/>
                <a:ea typeface="仿宋" panose="02010609060101010101" pitchFamily="49" charset="-122"/>
              </a:rPr>
              <a:t>软件著作权登记，其相应知识产权成果在京落地转化并取得较好经济社会效益</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a:lnSpc>
                <a:spcPct val="120000"/>
              </a:lnSpc>
            </a:pPr>
            <a:r>
              <a:rPr lang="zh-CN" altLang="en-US" sz="1800" kern="100" dirty="0">
                <a:solidFill>
                  <a:schemeClr val="tx1"/>
                </a:solidFill>
                <a:latin typeface="仿宋" panose="02010609060101010101" pitchFamily="49" charset="-122"/>
                <a:ea typeface="仿宋" panose="02010609060101010101" pitchFamily="49" charset="-122"/>
              </a:rPr>
              <a:t>（七）近三年</a:t>
            </a:r>
            <a:r>
              <a:rPr lang="zh-CN" altLang="en-US" sz="1800" b="1" kern="100" dirty="0">
                <a:solidFill>
                  <a:schemeClr val="tx1"/>
                </a:solidFill>
                <a:latin typeface="仿宋" panose="02010609060101010101" pitchFamily="49" charset="-122"/>
                <a:ea typeface="仿宋" panose="02010609060101010101" pitchFamily="49" charset="-122"/>
              </a:rPr>
              <a:t>累计</a:t>
            </a:r>
            <a:r>
              <a:rPr lang="zh-CN" altLang="en-US" sz="1800" kern="100" dirty="0">
                <a:solidFill>
                  <a:schemeClr val="tx1"/>
                </a:solidFill>
                <a:latin typeface="仿宋" panose="02010609060101010101" pitchFamily="49" charset="-122"/>
                <a:ea typeface="仿宋" panose="02010609060101010101" pitchFamily="49" charset="-122"/>
              </a:rPr>
              <a:t>自主投入超过</a:t>
            </a:r>
            <a:r>
              <a:rPr lang="en-US" altLang="zh-CN" sz="1800" kern="100" dirty="0">
                <a:solidFill>
                  <a:schemeClr val="tx1"/>
                </a:solidFill>
                <a:latin typeface="仿宋" panose="02010609060101010101" pitchFamily="49" charset="-122"/>
                <a:ea typeface="仿宋" panose="02010609060101010101" pitchFamily="49" charset="-122"/>
              </a:rPr>
              <a:t>500</a:t>
            </a:r>
            <a:r>
              <a:rPr lang="zh-CN" altLang="en-US" sz="1800" kern="100" dirty="0">
                <a:solidFill>
                  <a:schemeClr val="tx1"/>
                </a:solidFill>
                <a:latin typeface="仿宋" panose="02010609060101010101" pitchFamily="49" charset="-122"/>
                <a:ea typeface="仿宋" panose="02010609060101010101" pitchFamily="49" charset="-122"/>
              </a:rPr>
              <a:t>万元或股权类现金融资大于</a:t>
            </a:r>
            <a:r>
              <a:rPr lang="en-US" altLang="zh-CN" sz="1800" kern="100" dirty="0">
                <a:solidFill>
                  <a:schemeClr val="tx1"/>
                </a:solidFill>
                <a:latin typeface="仿宋" panose="02010609060101010101" pitchFamily="49" charset="-122"/>
                <a:ea typeface="仿宋" panose="02010609060101010101" pitchFamily="49" charset="-122"/>
              </a:rPr>
              <a:t>1000</a:t>
            </a:r>
            <a:r>
              <a:rPr lang="zh-CN" altLang="en-US" sz="1800" kern="100" dirty="0">
                <a:solidFill>
                  <a:schemeClr val="tx1"/>
                </a:solidFill>
                <a:latin typeface="仿宋" panose="02010609060101010101" pitchFamily="49" charset="-122"/>
                <a:ea typeface="仿宋" panose="02010609060101010101" pitchFamily="49" charset="-122"/>
              </a:rPr>
              <a:t>万元或近三年平均每年纳税</a:t>
            </a:r>
            <a:r>
              <a:rPr lang="en-US" altLang="zh-CN" sz="1800" kern="100" dirty="0">
                <a:solidFill>
                  <a:schemeClr val="tx1"/>
                </a:solidFill>
                <a:latin typeface="仿宋" panose="02010609060101010101" pitchFamily="49" charset="-122"/>
                <a:ea typeface="仿宋" panose="02010609060101010101" pitchFamily="49" charset="-122"/>
              </a:rPr>
              <a:t>500</a:t>
            </a:r>
            <a:r>
              <a:rPr lang="zh-CN" altLang="en-US" sz="1800" kern="100" dirty="0">
                <a:solidFill>
                  <a:schemeClr val="tx1"/>
                </a:solidFill>
                <a:latin typeface="仿宋" panose="02010609060101010101" pitchFamily="49" charset="-122"/>
                <a:ea typeface="仿宋" panose="02010609060101010101" pitchFamily="49" charset="-122"/>
              </a:rPr>
              <a:t>万元以上的创新创业团队，其持股比例不低于</a:t>
            </a:r>
            <a:r>
              <a:rPr lang="en-US" altLang="zh-CN" sz="1800" kern="100" dirty="0">
                <a:solidFill>
                  <a:schemeClr val="tx1"/>
                </a:solidFill>
                <a:latin typeface="仿宋" panose="02010609060101010101" pitchFamily="49" charset="-122"/>
                <a:ea typeface="仿宋" panose="02010609060101010101" pitchFamily="49" charset="-122"/>
              </a:rPr>
              <a:t>5%</a:t>
            </a:r>
            <a:r>
              <a:rPr lang="zh-CN" altLang="en-US" sz="1800" kern="100" dirty="0">
                <a:solidFill>
                  <a:schemeClr val="tx1"/>
                </a:solidFill>
                <a:latin typeface="仿宋" panose="02010609060101010101" pitchFamily="49" charset="-122"/>
                <a:ea typeface="仿宋" panose="02010609060101010101" pitchFamily="49" charset="-122"/>
              </a:rPr>
              <a:t>且排名前五位的自然人股东</a:t>
            </a:r>
            <a:r>
              <a:rPr lang="en-US" altLang="zh-CN" sz="1800" kern="100" dirty="0" smtClean="0">
                <a:solidFill>
                  <a:schemeClr val="tx1"/>
                </a:solidFill>
                <a:latin typeface="仿宋" panose="02010609060101010101" pitchFamily="49" charset="-122"/>
                <a:ea typeface="仿宋" panose="02010609060101010101" pitchFamily="49" charset="-122"/>
              </a:rPr>
              <a:t>;</a:t>
            </a:r>
          </a:p>
          <a:p>
            <a:pPr>
              <a:lnSpc>
                <a:spcPct val="120000"/>
              </a:lnSpc>
            </a:pPr>
            <a:r>
              <a:rPr lang="zh-CN" altLang="en-US" sz="1800" kern="100" dirty="0">
                <a:solidFill>
                  <a:schemeClr val="tx1"/>
                </a:solidFill>
                <a:latin typeface="仿宋" panose="02010609060101010101" pitchFamily="49" charset="-122"/>
                <a:ea typeface="仿宋" panose="02010609060101010101" pitchFamily="49" charset="-122"/>
              </a:rPr>
              <a:t>（八）对本市科技创新、科技成果转移转化或文化创意贡献突出且近三年每年纳税额</a:t>
            </a:r>
            <a:r>
              <a:rPr lang="en-US" altLang="zh-CN" sz="1800" b="1" kern="100" dirty="0">
                <a:solidFill>
                  <a:schemeClr val="tx1"/>
                </a:solidFill>
                <a:latin typeface="仿宋" panose="02010609060101010101" pitchFamily="49" charset="-122"/>
                <a:ea typeface="仿宋" panose="02010609060101010101" pitchFamily="49" charset="-122"/>
              </a:rPr>
              <a:t>20</a:t>
            </a:r>
            <a:r>
              <a:rPr lang="zh-CN" altLang="en-US" sz="1800" b="1" kern="100" dirty="0">
                <a:solidFill>
                  <a:schemeClr val="tx1"/>
                </a:solidFill>
                <a:latin typeface="仿宋" panose="02010609060101010101" pitchFamily="49" charset="-122"/>
                <a:ea typeface="仿宋" panose="02010609060101010101" pitchFamily="49" charset="-122"/>
              </a:rPr>
              <a:t>万元（含）以上</a:t>
            </a:r>
            <a:r>
              <a:rPr lang="zh-CN" altLang="en-US" sz="1800" kern="100" dirty="0">
                <a:solidFill>
                  <a:schemeClr val="tx1"/>
                </a:solidFill>
                <a:latin typeface="仿宋" panose="02010609060101010101" pitchFamily="49" charset="-122"/>
                <a:ea typeface="仿宋" panose="02010609060101010101" pitchFamily="49" charset="-122"/>
              </a:rPr>
              <a:t>的自由职业者、个体工商户（根据经济社会发展需要和人才资源供求状况，适时调整纳税额度）</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zh-CN" altLang="en-US" sz="18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xmlns="" val="343639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zh-CN" altLang="en-US" sz="4000" b="1" kern="100" dirty="0">
                <a:solidFill>
                  <a:schemeClr val="tx1"/>
                </a:solidFill>
                <a:latin typeface="仿宋" panose="02010609060101010101" pitchFamily="49" charset="-122"/>
                <a:ea typeface="仿宋" panose="02010609060101010101" pitchFamily="49" charset="-122"/>
              </a:rPr>
              <a:t>报批</a:t>
            </a:r>
            <a:r>
              <a:rPr lang="zh-CN" altLang="en-US" sz="4000" b="1" kern="100" dirty="0" smtClean="0">
                <a:solidFill>
                  <a:schemeClr val="tx1"/>
                </a:solidFill>
                <a:latin typeface="仿宋" panose="02010609060101010101" pitchFamily="49" charset="-122"/>
                <a:ea typeface="仿宋" panose="02010609060101010101" pitchFamily="49" charset="-122"/>
              </a:rPr>
              <a:t>流程</a:t>
            </a:r>
            <a:endParaRPr lang="zh-CN" altLang="en-US" sz="4000" b="1" i="0" u="none" strike="noStrike" kern="100" baseline="0" dirty="0" smtClean="0">
              <a:solidFill>
                <a:schemeClr val="tx1"/>
              </a:solidFill>
              <a:latin typeface="仿宋" panose="02010609060101010101" pitchFamily="49" charset="-122"/>
              <a:ea typeface="仿宋" panose="02010609060101010101" pitchFamily="49" charset="-122"/>
            </a:endParaRPr>
          </a:p>
        </p:txBody>
      </p:sp>
      <p:sp>
        <p:nvSpPr>
          <p:cNvPr id="3" name="文本占位符 2"/>
          <p:cNvSpPr>
            <a:spLocks noGrp="1"/>
          </p:cNvSpPr>
          <p:nvPr>
            <p:ph type="body" idx="1"/>
          </p:nvPr>
        </p:nvSpPr>
        <p:spPr>
          <a:xfrm>
            <a:off x="899592" y="2426576"/>
            <a:ext cx="7408333" cy="3450696"/>
          </a:xfrm>
        </p:spPr>
        <p:txBody>
          <a:bodyPr/>
          <a:lstStyle/>
          <a:p>
            <a:pPr marL="0" lvl="0" indent="457200" algn="just">
              <a:lnSpc>
                <a:spcPct val="120000"/>
              </a:lnSpc>
              <a:buNone/>
            </a:pPr>
            <a:r>
              <a:rPr lang="zh-CN" altLang="en-US" sz="1800" b="1" kern="100" dirty="0" smtClean="0">
                <a:solidFill>
                  <a:schemeClr val="tx1"/>
                </a:solidFill>
                <a:latin typeface="仿宋" panose="02010609060101010101" pitchFamily="49" charset="-122"/>
                <a:ea typeface="仿宋" panose="02010609060101010101" pitchFamily="49" charset="-122"/>
              </a:rPr>
              <a:t>第六</a:t>
            </a:r>
            <a:r>
              <a:rPr lang="zh-CN" altLang="en-US" sz="1800" b="1" kern="100" dirty="0">
                <a:solidFill>
                  <a:schemeClr val="tx1"/>
                </a:solidFill>
                <a:latin typeface="仿宋" panose="02010609060101010101" pitchFamily="49" charset="-122"/>
                <a:ea typeface="仿宋" panose="02010609060101010101" pitchFamily="49" charset="-122"/>
              </a:rPr>
              <a:t>条  </a:t>
            </a:r>
            <a:r>
              <a:rPr lang="zh-CN" altLang="en-US" sz="1800" kern="100" dirty="0">
                <a:solidFill>
                  <a:schemeClr val="tx1"/>
                </a:solidFill>
                <a:latin typeface="仿宋" panose="02010609060101010101" pitchFamily="49" charset="-122"/>
                <a:ea typeface="仿宋" panose="02010609060101010101" pitchFamily="49" charset="-122"/>
              </a:rPr>
              <a:t>申请单位应制定本单位工作居住证办理工作规定，结合本单位需求人数进行合理安排，确保工作居住证申报工作有序进行</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marL="0" lvl="0" indent="457200" algn="just">
              <a:lnSpc>
                <a:spcPct val="120000"/>
              </a:lnSpc>
              <a:buNone/>
            </a:pPr>
            <a:r>
              <a:rPr lang="zh-CN" altLang="en-US" sz="1800" b="1" kern="100" dirty="0">
                <a:solidFill>
                  <a:schemeClr val="tx1"/>
                </a:solidFill>
                <a:latin typeface="仿宋" panose="02010609060101010101" pitchFamily="49" charset="-122"/>
                <a:ea typeface="仿宋" panose="02010609060101010101" pitchFamily="49" charset="-122"/>
              </a:rPr>
              <a:t>第七条  </a:t>
            </a:r>
            <a:r>
              <a:rPr lang="zh-CN" altLang="en-US" sz="1800" kern="100" dirty="0">
                <a:solidFill>
                  <a:schemeClr val="tx1"/>
                </a:solidFill>
                <a:latin typeface="仿宋" panose="02010609060101010101" pitchFamily="49" charset="-122"/>
                <a:ea typeface="仿宋" panose="02010609060101010101" pitchFamily="49" charset="-122"/>
              </a:rPr>
              <a:t>申请人员向所在用人单位提出申请。本人签署诚信声明，对所提供材料的真实性、有效性和合法性做出书面承诺后，用人单位按照有关要求组织材料并填报网上信息，向区人力社保局提出申请。区人力社保局按照工作规程予以核准。</a:t>
            </a:r>
            <a:endParaRPr lang="zh-CN" altLang="en-US" sz="1800" b="0" i="0" u="none" strike="noStrike" kern="100" baseline="0" dirty="0" smtClean="0">
              <a:solidFill>
                <a:schemeClr val="tx1"/>
              </a:solidFill>
              <a:latin typeface="仿宋" panose="02010609060101010101" pitchFamily="49" charset="-122"/>
              <a:ea typeface="仿宋" panose="02010609060101010101" pitchFamily="49" charset="-122"/>
            </a:endParaRPr>
          </a:p>
        </p:txBody>
      </p:sp>
      <p:graphicFrame>
        <p:nvGraphicFramePr>
          <p:cNvPr id="4" name="图示 3"/>
          <p:cNvGraphicFramePr/>
          <p:nvPr>
            <p:extLst>
              <p:ext uri="{D42A27DB-BD31-4B8C-83A1-F6EECF244321}">
                <p14:modId xmlns:p14="http://schemas.microsoft.com/office/powerpoint/2010/main" xmlns="" val="3064867757"/>
              </p:ext>
            </p:extLst>
          </p:nvPr>
        </p:nvGraphicFramePr>
        <p:xfrm>
          <a:off x="539552" y="4149080"/>
          <a:ext cx="8208912" cy="2520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2424631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lvl="0"/>
            <a:r>
              <a:rPr lang="zh-CN" altLang="en-US" sz="4000" b="1" kern="100" dirty="0" smtClean="0">
                <a:solidFill>
                  <a:schemeClr val="tx1"/>
                </a:solidFill>
                <a:latin typeface="仿宋" panose="02010609060101010101" pitchFamily="49" charset="-122"/>
                <a:ea typeface="仿宋" panose="02010609060101010101" pitchFamily="49" charset="-122"/>
              </a:rPr>
              <a:t>证件管理</a:t>
            </a:r>
            <a:endParaRPr lang="zh-CN" altLang="en-US" sz="4000" b="1" i="0" u="none" strike="noStrike" kern="100" baseline="0" dirty="0" smtClean="0">
              <a:solidFill>
                <a:schemeClr val="tx1"/>
              </a:solidFill>
              <a:latin typeface="仿宋" panose="02010609060101010101" pitchFamily="49" charset="-122"/>
              <a:ea typeface="仿宋" panose="02010609060101010101" pitchFamily="49" charset="-122"/>
            </a:endParaRPr>
          </a:p>
        </p:txBody>
      </p:sp>
      <p:sp>
        <p:nvSpPr>
          <p:cNvPr id="3" name="文本占位符 2"/>
          <p:cNvSpPr>
            <a:spLocks noGrp="1"/>
          </p:cNvSpPr>
          <p:nvPr>
            <p:ph type="body" idx="1"/>
          </p:nvPr>
        </p:nvSpPr>
        <p:spPr>
          <a:xfrm>
            <a:off x="872067" y="2420888"/>
            <a:ext cx="7408333" cy="3450696"/>
          </a:xfrm>
        </p:spPr>
        <p:txBody>
          <a:bodyPr/>
          <a:lstStyle/>
          <a:p>
            <a:pPr marL="0" lvl="0" indent="457200" algn="just">
              <a:lnSpc>
                <a:spcPct val="150000"/>
              </a:lnSpc>
              <a:buNone/>
            </a:pPr>
            <a:r>
              <a:rPr lang="zh-CN" altLang="en-US" sz="1800" b="1" kern="100" dirty="0" smtClean="0">
                <a:solidFill>
                  <a:schemeClr val="tx1"/>
                </a:solidFill>
                <a:latin typeface="仿宋" panose="02010609060101010101" pitchFamily="49" charset="-122"/>
                <a:ea typeface="仿宋" panose="02010609060101010101" pitchFamily="49" charset="-122"/>
              </a:rPr>
              <a:t>第八</a:t>
            </a:r>
            <a:r>
              <a:rPr lang="zh-CN" altLang="en-US" sz="1800" b="1" kern="100" dirty="0">
                <a:solidFill>
                  <a:schemeClr val="tx1"/>
                </a:solidFill>
                <a:latin typeface="仿宋" panose="02010609060101010101" pitchFamily="49" charset="-122"/>
                <a:ea typeface="仿宋" panose="02010609060101010101" pitchFamily="49" charset="-122"/>
              </a:rPr>
              <a:t>条  取消</a:t>
            </a:r>
            <a:r>
              <a:rPr lang="zh-CN" altLang="en-US" sz="1800" kern="100" dirty="0">
                <a:solidFill>
                  <a:schemeClr val="tx1"/>
                </a:solidFill>
                <a:latin typeface="仿宋" panose="02010609060101010101" pitchFamily="49" charset="-122"/>
                <a:ea typeface="仿宋" panose="02010609060101010101" pitchFamily="49" charset="-122"/>
              </a:rPr>
              <a:t>工作居住证年检要求。工作居住证有效期内，持证人相关信息发生变化的应办理相应信息</a:t>
            </a:r>
            <a:r>
              <a:rPr lang="zh-CN" altLang="en-US" sz="1800" b="1" kern="100" dirty="0">
                <a:solidFill>
                  <a:schemeClr val="tx1"/>
                </a:solidFill>
                <a:latin typeface="仿宋" panose="02010609060101010101" pitchFamily="49" charset="-122"/>
                <a:ea typeface="仿宋" panose="02010609060101010101" pitchFamily="49" charset="-122"/>
              </a:rPr>
              <a:t>变更手续</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en-US" altLang="zh-CN" sz="1800" kern="100" dirty="0" smtClean="0">
              <a:solidFill>
                <a:schemeClr val="tx1"/>
              </a:solidFill>
              <a:latin typeface="仿宋" panose="02010609060101010101" pitchFamily="49" charset="-122"/>
              <a:ea typeface="仿宋" panose="02010609060101010101" pitchFamily="49" charset="-122"/>
            </a:endParaRPr>
          </a:p>
          <a:p>
            <a:pPr marL="0" lvl="0" indent="457200" algn="just">
              <a:lnSpc>
                <a:spcPct val="150000"/>
              </a:lnSpc>
              <a:buNone/>
            </a:pPr>
            <a:r>
              <a:rPr lang="zh-CN" altLang="en-US" sz="1800" b="1" kern="100" dirty="0">
                <a:solidFill>
                  <a:schemeClr val="tx1"/>
                </a:solidFill>
                <a:latin typeface="仿宋" panose="02010609060101010101" pitchFamily="49" charset="-122"/>
                <a:ea typeface="仿宋" panose="02010609060101010101" pitchFamily="49" charset="-122"/>
              </a:rPr>
              <a:t>第九</a:t>
            </a:r>
            <a:r>
              <a:rPr lang="zh-CN" altLang="en-US" sz="1800" b="1" kern="100" dirty="0" smtClean="0">
                <a:solidFill>
                  <a:schemeClr val="tx1"/>
                </a:solidFill>
                <a:latin typeface="仿宋" panose="02010609060101010101" pitchFamily="49" charset="-122"/>
                <a:ea typeface="仿宋" panose="02010609060101010101" pitchFamily="49" charset="-122"/>
              </a:rPr>
              <a:t>条  </a:t>
            </a:r>
            <a:r>
              <a:rPr lang="zh-CN" altLang="en-US" sz="1800" kern="100" dirty="0" smtClean="0">
                <a:solidFill>
                  <a:schemeClr val="tx1"/>
                </a:solidFill>
                <a:latin typeface="仿宋" panose="02010609060101010101" pitchFamily="49" charset="-122"/>
                <a:ea typeface="仿宋" panose="02010609060101010101" pitchFamily="49" charset="-122"/>
              </a:rPr>
              <a:t>工作</a:t>
            </a:r>
            <a:r>
              <a:rPr lang="zh-CN" altLang="en-US" sz="1800" kern="100" dirty="0" smtClean="0">
                <a:solidFill>
                  <a:schemeClr val="tx1"/>
                </a:solidFill>
                <a:latin typeface="仿宋" panose="02010609060101010101" pitchFamily="49" charset="-122"/>
                <a:ea typeface="仿宋" panose="02010609060101010101" pitchFamily="49" charset="-122"/>
              </a:rPr>
              <a:t>居住证有效期为</a:t>
            </a:r>
            <a:r>
              <a:rPr lang="zh-CN" altLang="en-US" sz="1800" kern="100" dirty="0" smtClean="0">
                <a:solidFill>
                  <a:schemeClr val="tx1"/>
                </a:solidFill>
                <a:latin typeface="仿宋" panose="02010609060101010101" pitchFamily="49" charset="-122"/>
                <a:ea typeface="仿宋" panose="02010609060101010101" pitchFamily="49" charset="-122"/>
              </a:rPr>
              <a:t>三年，有效期满应</a:t>
            </a:r>
            <a:r>
              <a:rPr lang="zh-CN" altLang="en-US" sz="1800" kern="100" dirty="0" smtClean="0">
                <a:solidFill>
                  <a:schemeClr val="tx1"/>
                </a:solidFill>
                <a:latin typeface="仿宋" panose="02010609060101010101" pitchFamily="49" charset="-122"/>
                <a:ea typeface="仿宋" panose="02010609060101010101" pitchFamily="49" charset="-122"/>
              </a:rPr>
              <a:t>办理</a:t>
            </a:r>
            <a:r>
              <a:rPr lang="zh-CN" altLang="en-US" sz="1800" b="1" kern="100" dirty="0" smtClean="0">
                <a:solidFill>
                  <a:schemeClr val="tx1"/>
                </a:solidFill>
                <a:latin typeface="仿宋" panose="02010609060101010101" pitchFamily="49" charset="-122"/>
                <a:ea typeface="仿宋" panose="02010609060101010101" pitchFamily="49" charset="-122"/>
              </a:rPr>
              <a:t>续签手续</a:t>
            </a:r>
            <a:r>
              <a:rPr lang="zh-CN" altLang="en-US" sz="1800" kern="100" dirty="0" smtClean="0">
                <a:solidFill>
                  <a:schemeClr val="tx1"/>
                </a:solidFill>
                <a:latin typeface="仿宋" panose="02010609060101010101" pitchFamily="49" charset="-122"/>
                <a:ea typeface="仿宋" panose="02010609060101010101" pitchFamily="49" charset="-122"/>
              </a:rPr>
              <a:t>。其中首次</a:t>
            </a:r>
            <a:r>
              <a:rPr lang="zh-CN" altLang="en-US" sz="1800" kern="100" dirty="0">
                <a:solidFill>
                  <a:schemeClr val="tx1"/>
                </a:solidFill>
                <a:latin typeface="仿宋" panose="02010609060101010101" pitchFamily="49" charset="-122"/>
                <a:ea typeface="仿宋" panose="02010609060101010101" pitchFamily="49" charset="-122"/>
              </a:rPr>
              <a:t>办理工作居住证，三年有效期满后仍符合办理条件的，不再进行续签，其证件有效期</a:t>
            </a:r>
            <a:r>
              <a:rPr lang="zh-CN" altLang="en-US" sz="1800" b="1" kern="100" dirty="0">
                <a:solidFill>
                  <a:schemeClr val="tx1"/>
                </a:solidFill>
                <a:latin typeface="仿宋" panose="02010609060101010101" pitchFamily="49" charset="-122"/>
                <a:ea typeface="仿宋" panose="02010609060101010101" pitchFamily="49" charset="-122"/>
              </a:rPr>
              <a:t>自动延续</a:t>
            </a:r>
            <a:r>
              <a:rPr lang="zh-CN" altLang="en-US" sz="1800" kern="100" dirty="0">
                <a:solidFill>
                  <a:schemeClr val="tx1"/>
                </a:solidFill>
                <a:latin typeface="仿宋" panose="02010609060101010101" pitchFamily="49" charset="-122"/>
                <a:ea typeface="仿宋" panose="02010609060101010101" pitchFamily="49" charset="-122"/>
              </a:rPr>
              <a:t>。延续时间以劳动合同约定的工作时间为准，最长</a:t>
            </a:r>
            <a:r>
              <a:rPr lang="zh-CN" altLang="en-US" sz="1800" b="1" kern="100" dirty="0">
                <a:solidFill>
                  <a:schemeClr val="tx1"/>
                </a:solidFill>
                <a:latin typeface="仿宋" panose="02010609060101010101" pitchFamily="49" charset="-122"/>
                <a:ea typeface="仿宋" panose="02010609060101010101" pitchFamily="49" charset="-122"/>
              </a:rPr>
              <a:t>不超过三年</a:t>
            </a:r>
            <a:r>
              <a:rPr lang="zh-CN" altLang="en-US" sz="1800" kern="100" dirty="0" smtClean="0">
                <a:solidFill>
                  <a:schemeClr val="tx1"/>
                </a:solidFill>
                <a:latin typeface="仿宋" panose="02010609060101010101" pitchFamily="49" charset="-122"/>
                <a:ea typeface="仿宋" panose="02010609060101010101" pitchFamily="49" charset="-122"/>
              </a:rPr>
              <a:t>。</a:t>
            </a:r>
            <a:endParaRPr lang="zh-CN" altLang="en-US" sz="1800" b="0" i="0" u="none" strike="noStrike" kern="100" baseline="0" dirty="0" smtClean="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xmlns="" val="2209600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zh-CN" altLang="en-US" sz="4000" b="1" kern="100" dirty="0">
                <a:solidFill>
                  <a:schemeClr val="tx1"/>
                </a:solidFill>
                <a:latin typeface="仿宋" panose="02010609060101010101" pitchFamily="49" charset="-122"/>
                <a:ea typeface="仿宋" panose="02010609060101010101" pitchFamily="49" charset="-122"/>
              </a:rPr>
              <a:t>办理时限</a:t>
            </a:r>
            <a:endParaRPr lang="en-US" altLang="zh-CN" sz="4000" b="1" kern="100" dirty="0">
              <a:solidFill>
                <a:schemeClr val="tx1"/>
              </a:solidFill>
              <a:latin typeface="仿宋" panose="02010609060101010101" pitchFamily="49" charset="-122"/>
              <a:ea typeface="仿宋" panose="02010609060101010101" pitchFamily="49" charset="-122"/>
            </a:endParaRPr>
          </a:p>
        </p:txBody>
      </p:sp>
      <p:sp>
        <p:nvSpPr>
          <p:cNvPr id="3" name="文本占位符 2"/>
          <p:cNvSpPr>
            <a:spLocks noGrp="1"/>
          </p:cNvSpPr>
          <p:nvPr>
            <p:ph type="body" idx="1"/>
          </p:nvPr>
        </p:nvSpPr>
        <p:spPr/>
        <p:txBody>
          <a:bodyPr/>
          <a:lstStyle/>
          <a:p>
            <a:pPr marL="0" marR="0" lvl="0" indent="457200" algn="just" rtl="0">
              <a:lnSpc>
                <a:spcPct val="150000"/>
              </a:lnSpc>
              <a:buNone/>
            </a:pPr>
            <a:r>
              <a:rPr lang="zh-CN" altLang="en-US" sz="1800" b="1" kern="100" dirty="0" smtClean="0">
                <a:solidFill>
                  <a:schemeClr val="tx1"/>
                </a:solidFill>
                <a:latin typeface="仿宋" panose="02010609060101010101" pitchFamily="49" charset="-122"/>
                <a:ea typeface="仿宋" panose="02010609060101010101" pitchFamily="49" charset="-122"/>
              </a:rPr>
              <a:t>第十</a:t>
            </a:r>
            <a:r>
              <a:rPr lang="zh-CN" altLang="en-US" sz="1800" b="1" kern="100" dirty="0">
                <a:solidFill>
                  <a:schemeClr val="tx1"/>
                </a:solidFill>
                <a:latin typeface="仿宋" panose="02010609060101010101" pitchFamily="49" charset="-122"/>
                <a:ea typeface="仿宋" panose="02010609060101010101" pitchFamily="49" charset="-122"/>
              </a:rPr>
              <a:t>条  </a:t>
            </a:r>
            <a:r>
              <a:rPr lang="zh-CN" altLang="en-US" sz="1800" kern="100" dirty="0">
                <a:solidFill>
                  <a:schemeClr val="tx1"/>
                </a:solidFill>
                <a:latin typeface="仿宋" panose="02010609060101010101" pitchFamily="49" charset="-122"/>
                <a:ea typeface="仿宋" panose="02010609060101010101" pitchFamily="49" charset="-122"/>
              </a:rPr>
              <a:t>工作居住证核准时限为材料齐全，自受理之日起</a:t>
            </a:r>
            <a:r>
              <a:rPr lang="en-US" altLang="zh-CN" sz="1800" b="1" kern="100" dirty="0">
                <a:solidFill>
                  <a:schemeClr val="tx1"/>
                </a:solidFill>
                <a:latin typeface="仿宋" panose="02010609060101010101" pitchFamily="49" charset="-122"/>
                <a:ea typeface="仿宋" panose="02010609060101010101" pitchFamily="49" charset="-122"/>
              </a:rPr>
              <a:t>20</a:t>
            </a:r>
            <a:r>
              <a:rPr lang="zh-CN" altLang="en-US" sz="1800" b="1" kern="100" dirty="0">
                <a:solidFill>
                  <a:schemeClr val="tx1"/>
                </a:solidFill>
                <a:latin typeface="仿宋" panose="02010609060101010101" pitchFamily="49" charset="-122"/>
                <a:ea typeface="仿宋" panose="02010609060101010101" pitchFamily="49" charset="-122"/>
              </a:rPr>
              <a:t>个工作日</a:t>
            </a:r>
            <a:r>
              <a:rPr lang="zh-CN" altLang="en-US" sz="1800" kern="100" dirty="0">
                <a:solidFill>
                  <a:schemeClr val="tx1"/>
                </a:solidFill>
                <a:latin typeface="仿宋" panose="02010609060101010101" pitchFamily="49" charset="-122"/>
                <a:ea typeface="仿宋" panose="02010609060101010101" pitchFamily="49" charset="-122"/>
              </a:rPr>
              <a:t>。核准后，工作居住证申请人可自行</a:t>
            </a:r>
            <a:r>
              <a:rPr lang="zh-CN" altLang="en-US" sz="1800" b="1" kern="100" dirty="0">
                <a:solidFill>
                  <a:schemeClr val="tx1"/>
                </a:solidFill>
                <a:latin typeface="仿宋" panose="02010609060101010101" pitchFamily="49" charset="-122"/>
                <a:ea typeface="仿宋" panose="02010609060101010101" pitchFamily="49" charset="-122"/>
              </a:rPr>
              <a:t>在线打印</a:t>
            </a:r>
            <a:r>
              <a:rPr lang="en-US" altLang="zh-CN" sz="1800" kern="100" dirty="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北京市工作居住证确认单</a:t>
            </a:r>
            <a:r>
              <a:rPr lang="en-US" altLang="zh-CN" sz="1800" kern="100" dirty="0">
                <a:solidFill>
                  <a:schemeClr val="tx1"/>
                </a:solidFill>
                <a:latin typeface="仿宋" panose="02010609060101010101" pitchFamily="49" charset="-122"/>
                <a:ea typeface="仿宋" panose="02010609060101010101" pitchFamily="49" charset="-122"/>
              </a:rPr>
              <a:t>》</a:t>
            </a:r>
            <a:r>
              <a:rPr lang="zh-CN" altLang="en-US" sz="1800" kern="100" dirty="0">
                <a:solidFill>
                  <a:schemeClr val="tx1"/>
                </a:solidFill>
                <a:latin typeface="仿宋" panose="02010609060101010101" pitchFamily="49" charset="-122"/>
                <a:ea typeface="仿宋" panose="02010609060101010101" pitchFamily="49" charset="-122"/>
              </a:rPr>
              <a:t>，作为享受相关市民待遇的凭证。</a:t>
            </a:r>
            <a:endParaRPr lang="zh-CN" altLang="en-US" sz="1800" b="0" i="0" u="none" strike="noStrike" kern="100" baseline="0" dirty="0" smtClean="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xmlns="" val="25138680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TotalTime>
  <Words>1378</Words>
  <Application>Microsoft Office PowerPoint</Application>
  <PresentationFormat>全屏显示(4:3)</PresentationFormat>
  <Paragraphs>55</Paragraphs>
  <Slides>12</Slides>
  <Notes>0</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波形</vt:lpstr>
      <vt:lpstr>西城区办理《北京市工作居住证》实施细则</vt:lpstr>
      <vt:lpstr>总则</vt:lpstr>
      <vt:lpstr>办理单位条件</vt:lpstr>
      <vt:lpstr>重点支持单位</vt:lpstr>
      <vt:lpstr>个人条件</vt:lpstr>
      <vt:lpstr>个人条件</vt:lpstr>
      <vt:lpstr>报批流程</vt:lpstr>
      <vt:lpstr>证件管理</vt:lpstr>
      <vt:lpstr>办理时限</vt:lpstr>
      <vt:lpstr>监督检查</vt:lpstr>
      <vt:lpstr>其他事项</vt:lpstr>
      <vt:lpstr>指标申请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西城区办理《北京市工作居住证》实施细则</dc:title>
  <dc:creator>NTKO</dc:creator>
  <cp:lastModifiedBy>NTKO</cp:lastModifiedBy>
  <cp:revision>21</cp:revision>
  <dcterms:created xsi:type="dcterms:W3CDTF">2019-07-19T04:46:08Z</dcterms:created>
  <dcterms:modified xsi:type="dcterms:W3CDTF">2020-01-15T01:34:28Z</dcterms:modified>
</cp:coreProperties>
</file>