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6E18B6-6F8D-4F9F-BA8D-5F8EF79A84C9}" type="datetimeFigureOut">
              <a:rPr lang="zh-CN" altLang="en-US" smtClean="0"/>
              <a:t>2021/8/20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893CD4-CF48-4C1C-8712-AA97A44C8ACA}" type="slidenum">
              <a:rPr lang="zh-CN" altLang="en-US" smtClean="0"/>
              <a:t>‹#›</a:t>
            </a:fld>
            <a:endParaRPr lang="zh-CN" altLang="en-US"/>
          </a:p>
        </p:txBody>
      </p:sp>
    </p:spTree>
    <p:extLst>
      <p:ext uri="{BB962C8B-B14F-4D97-AF65-F5344CB8AC3E}">
        <p14:creationId xmlns:p14="http://schemas.microsoft.com/office/powerpoint/2010/main" val="1664006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1</a:t>
            </a:fld>
            <a:endParaRPr lang="en-US" altLang="zh-CN"/>
          </a:p>
        </p:txBody>
      </p:sp>
    </p:spTree>
    <p:extLst>
      <p:ext uri="{BB962C8B-B14F-4D97-AF65-F5344CB8AC3E}">
        <p14:creationId xmlns:p14="http://schemas.microsoft.com/office/powerpoint/2010/main" val="3958557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10</a:t>
            </a:fld>
            <a:endParaRPr lang="en-US" altLang="zh-CN"/>
          </a:p>
        </p:txBody>
      </p:sp>
    </p:spTree>
    <p:extLst>
      <p:ext uri="{BB962C8B-B14F-4D97-AF65-F5344CB8AC3E}">
        <p14:creationId xmlns:p14="http://schemas.microsoft.com/office/powerpoint/2010/main" val="3898416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11</a:t>
            </a:fld>
            <a:endParaRPr lang="en-US" altLang="zh-CN"/>
          </a:p>
        </p:txBody>
      </p:sp>
    </p:spTree>
    <p:extLst>
      <p:ext uri="{BB962C8B-B14F-4D97-AF65-F5344CB8AC3E}">
        <p14:creationId xmlns:p14="http://schemas.microsoft.com/office/powerpoint/2010/main" val="310555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12</a:t>
            </a:fld>
            <a:endParaRPr lang="en-US" altLang="zh-CN"/>
          </a:p>
        </p:txBody>
      </p:sp>
    </p:spTree>
    <p:extLst>
      <p:ext uri="{BB962C8B-B14F-4D97-AF65-F5344CB8AC3E}">
        <p14:creationId xmlns:p14="http://schemas.microsoft.com/office/powerpoint/2010/main" val="1937976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13</a:t>
            </a:fld>
            <a:endParaRPr lang="en-US" altLang="zh-CN"/>
          </a:p>
        </p:txBody>
      </p:sp>
    </p:spTree>
    <p:extLst>
      <p:ext uri="{BB962C8B-B14F-4D97-AF65-F5344CB8AC3E}">
        <p14:creationId xmlns:p14="http://schemas.microsoft.com/office/powerpoint/2010/main" val="35758353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14</a:t>
            </a:fld>
            <a:endParaRPr lang="en-US" altLang="zh-CN"/>
          </a:p>
        </p:txBody>
      </p:sp>
    </p:spTree>
    <p:extLst>
      <p:ext uri="{BB962C8B-B14F-4D97-AF65-F5344CB8AC3E}">
        <p14:creationId xmlns:p14="http://schemas.microsoft.com/office/powerpoint/2010/main" val="3070829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15</a:t>
            </a:fld>
            <a:endParaRPr lang="en-US" altLang="zh-CN"/>
          </a:p>
        </p:txBody>
      </p:sp>
    </p:spTree>
    <p:extLst>
      <p:ext uri="{BB962C8B-B14F-4D97-AF65-F5344CB8AC3E}">
        <p14:creationId xmlns:p14="http://schemas.microsoft.com/office/powerpoint/2010/main" val="1544310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2</a:t>
            </a:fld>
            <a:endParaRPr lang="en-US" altLang="zh-CN"/>
          </a:p>
        </p:txBody>
      </p:sp>
    </p:spTree>
    <p:extLst>
      <p:ext uri="{BB962C8B-B14F-4D97-AF65-F5344CB8AC3E}">
        <p14:creationId xmlns:p14="http://schemas.microsoft.com/office/powerpoint/2010/main" val="2926983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3</a:t>
            </a:fld>
            <a:endParaRPr lang="en-US" altLang="zh-CN"/>
          </a:p>
        </p:txBody>
      </p:sp>
    </p:spTree>
    <p:extLst>
      <p:ext uri="{BB962C8B-B14F-4D97-AF65-F5344CB8AC3E}">
        <p14:creationId xmlns:p14="http://schemas.microsoft.com/office/powerpoint/2010/main" val="563004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4</a:t>
            </a:fld>
            <a:endParaRPr lang="en-US" altLang="zh-CN"/>
          </a:p>
        </p:txBody>
      </p:sp>
    </p:spTree>
    <p:extLst>
      <p:ext uri="{BB962C8B-B14F-4D97-AF65-F5344CB8AC3E}">
        <p14:creationId xmlns:p14="http://schemas.microsoft.com/office/powerpoint/2010/main" val="1490142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5</a:t>
            </a:fld>
            <a:endParaRPr lang="en-US" altLang="zh-CN"/>
          </a:p>
        </p:txBody>
      </p:sp>
    </p:spTree>
    <p:extLst>
      <p:ext uri="{BB962C8B-B14F-4D97-AF65-F5344CB8AC3E}">
        <p14:creationId xmlns:p14="http://schemas.microsoft.com/office/powerpoint/2010/main" val="3534419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6</a:t>
            </a:fld>
            <a:endParaRPr lang="en-US" altLang="zh-CN"/>
          </a:p>
        </p:txBody>
      </p:sp>
    </p:spTree>
    <p:extLst>
      <p:ext uri="{BB962C8B-B14F-4D97-AF65-F5344CB8AC3E}">
        <p14:creationId xmlns:p14="http://schemas.microsoft.com/office/powerpoint/2010/main" val="3704118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7</a:t>
            </a:fld>
            <a:endParaRPr lang="en-US" altLang="zh-CN"/>
          </a:p>
        </p:txBody>
      </p:sp>
    </p:spTree>
    <p:extLst>
      <p:ext uri="{BB962C8B-B14F-4D97-AF65-F5344CB8AC3E}">
        <p14:creationId xmlns:p14="http://schemas.microsoft.com/office/powerpoint/2010/main" val="3912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8</a:t>
            </a:fld>
            <a:endParaRPr lang="en-US" altLang="zh-CN"/>
          </a:p>
        </p:txBody>
      </p:sp>
    </p:spTree>
    <p:extLst>
      <p:ext uri="{BB962C8B-B14F-4D97-AF65-F5344CB8AC3E}">
        <p14:creationId xmlns:p14="http://schemas.microsoft.com/office/powerpoint/2010/main" val="1820977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pPr/>
              <a:t>9</a:t>
            </a:fld>
            <a:endParaRPr lang="en-US" altLang="zh-CN"/>
          </a:p>
        </p:txBody>
      </p:sp>
    </p:spTree>
    <p:extLst>
      <p:ext uri="{BB962C8B-B14F-4D97-AF65-F5344CB8AC3E}">
        <p14:creationId xmlns:p14="http://schemas.microsoft.com/office/powerpoint/2010/main" val="846265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2EAD0FA-2C3E-4849-9663-8EC6D14F4EA3}" type="datetimeFigureOut">
              <a:rPr lang="zh-CN" altLang="en-US" smtClean="0"/>
              <a:t>2021/8/20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2793205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2EAD0FA-2C3E-4849-9663-8EC6D14F4EA3}" type="datetimeFigureOut">
              <a:rPr lang="zh-CN" altLang="en-US" smtClean="0"/>
              <a:t>2021/8/20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2187625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2EAD0FA-2C3E-4849-9663-8EC6D14F4EA3}" type="datetimeFigureOut">
              <a:rPr lang="zh-CN" altLang="en-US" smtClean="0"/>
              <a:t>2021/8/20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284677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标题幻灯片">
    <p:bg>
      <p:bgPr>
        <a:pattFill prst="ltUpDiag">
          <a:fgClr>
            <a:schemeClr val="accent6">
              <a:lumMod val="85000"/>
            </a:schemeClr>
          </a:fgClr>
          <a:bgClr>
            <a:schemeClr val="bg1"/>
          </a:bgClr>
        </a:patt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7504607"/>
      </p:ext>
    </p:extLst>
  </p:cSld>
  <p:clrMapOvr>
    <a:masterClrMapping/>
  </p:clrMapOvr>
  <p:transition spd="slow" advClick="0" advTm="0"/>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2EAD0FA-2C3E-4849-9663-8EC6D14F4EA3}" type="datetimeFigureOut">
              <a:rPr lang="zh-CN" altLang="en-US" smtClean="0"/>
              <a:t>2021/8/20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1860671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2EAD0FA-2C3E-4849-9663-8EC6D14F4EA3}" type="datetimeFigureOut">
              <a:rPr lang="zh-CN" altLang="en-US" smtClean="0"/>
              <a:t>2021/8/20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347694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2EAD0FA-2C3E-4849-9663-8EC6D14F4EA3}" type="datetimeFigureOut">
              <a:rPr lang="zh-CN" altLang="en-US" smtClean="0"/>
              <a:t>2021/8/20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1614795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2EAD0FA-2C3E-4849-9663-8EC6D14F4EA3}" type="datetimeFigureOut">
              <a:rPr lang="zh-CN" altLang="en-US" smtClean="0"/>
              <a:t>2021/8/20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2106033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2EAD0FA-2C3E-4849-9663-8EC6D14F4EA3}" type="datetimeFigureOut">
              <a:rPr lang="zh-CN" altLang="en-US" smtClean="0"/>
              <a:t>2021/8/20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107059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2EAD0FA-2C3E-4849-9663-8EC6D14F4EA3}" type="datetimeFigureOut">
              <a:rPr lang="zh-CN" altLang="en-US" smtClean="0"/>
              <a:t>2021/8/20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1961430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2EAD0FA-2C3E-4849-9663-8EC6D14F4EA3}" type="datetimeFigureOut">
              <a:rPr lang="zh-CN" altLang="en-US" smtClean="0"/>
              <a:t>2021/8/20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359934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2EAD0FA-2C3E-4849-9663-8EC6D14F4EA3}" type="datetimeFigureOut">
              <a:rPr lang="zh-CN" altLang="en-US" smtClean="0"/>
              <a:t>2021/8/20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1029403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AD0FA-2C3E-4849-9663-8EC6D14F4EA3}" type="datetimeFigureOut">
              <a:rPr lang="zh-CN" altLang="en-US" smtClean="0"/>
              <a:t>2021/8/20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CD825F-255C-4DAA-AF9A-91B7A53D9EC0}" type="slidenum">
              <a:rPr lang="zh-CN" altLang="en-US" smtClean="0"/>
              <a:t>‹#›</a:t>
            </a:fld>
            <a:endParaRPr lang="zh-CN" altLang="en-US"/>
          </a:p>
        </p:txBody>
      </p:sp>
    </p:spTree>
    <p:extLst>
      <p:ext uri="{BB962C8B-B14F-4D97-AF65-F5344CB8AC3E}">
        <p14:creationId xmlns:p14="http://schemas.microsoft.com/office/powerpoint/2010/main" val="1577478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esktop\图片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19" y="-5290"/>
            <a:ext cx="12177660" cy="6863290"/>
          </a:xfrm>
          <a:prstGeom prst="rect">
            <a:avLst/>
          </a:prstGeom>
          <a:noFill/>
          <a:extLst>
            <a:ext uri="{909E8E84-426E-40DD-AFC4-6F175D3DCCD1}">
              <a14:hiddenFill xmlns:a14="http://schemas.microsoft.com/office/drawing/2010/main">
                <a:solidFill>
                  <a:srgbClr val="FFFFFF"/>
                </a:solidFill>
              </a14:hiddenFill>
            </a:ext>
          </a:extLst>
        </p:spPr>
      </p:pic>
      <p:grpSp>
        <p:nvGrpSpPr>
          <p:cNvPr id="2" name="组合 11"/>
          <p:cNvGrpSpPr/>
          <p:nvPr/>
        </p:nvGrpSpPr>
        <p:grpSpPr>
          <a:xfrm>
            <a:off x="823" y="0"/>
            <a:ext cx="6501857" cy="6884451"/>
            <a:chOff x="0" y="0"/>
            <a:chExt cx="4877898" cy="5164932"/>
          </a:xfrm>
          <a:solidFill>
            <a:srgbClr val="0067B4"/>
          </a:solidFill>
        </p:grpSpPr>
        <p:sp>
          <p:nvSpPr>
            <p:cNvPr id="13" name="矩形 12"/>
            <p:cNvSpPr/>
            <p:nvPr/>
          </p:nvSpPr>
          <p:spPr>
            <a:xfrm>
              <a:off x="0" y="0"/>
              <a:ext cx="4572794" cy="51649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sp>
          <p:nvSpPr>
            <p:cNvPr id="14" name="等腰三角形 13"/>
            <p:cNvSpPr/>
            <p:nvPr/>
          </p:nvSpPr>
          <p:spPr>
            <a:xfrm rot="5400000">
              <a:off x="4541013" y="2426502"/>
              <a:ext cx="361839" cy="31193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grpSp>
      <p:sp>
        <p:nvSpPr>
          <p:cNvPr id="15" name="椭圆 14"/>
          <p:cNvSpPr/>
          <p:nvPr/>
        </p:nvSpPr>
        <p:spPr>
          <a:xfrm>
            <a:off x="1951412" y="1646942"/>
            <a:ext cx="2188333" cy="2188333"/>
          </a:xfrm>
          <a:prstGeom prst="ellipse">
            <a:avLst/>
          </a:prstGeom>
          <a:solidFill>
            <a:srgbClr val="0067B4"/>
          </a:solidFill>
          <a:ln w="1270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sp>
        <p:nvSpPr>
          <p:cNvPr id="16" name="椭圆 15"/>
          <p:cNvSpPr/>
          <p:nvPr/>
        </p:nvSpPr>
        <p:spPr>
          <a:xfrm>
            <a:off x="2066338" y="1761868"/>
            <a:ext cx="1958481" cy="1958481"/>
          </a:xfrm>
          <a:prstGeom prst="ellipse">
            <a:avLst/>
          </a:prstGeom>
          <a:solidFill>
            <a:schemeClr val="bg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sp>
        <p:nvSpPr>
          <p:cNvPr id="17" name="TextBox 16"/>
          <p:cNvSpPr txBox="1"/>
          <p:nvPr/>
        </p:nvSpPr>
        <p:spPr>
          <a:xfrm>
            <a:off x="7605231" y="-155341"/>
            <a:ext cx="3599062" cy="912879"/>
          </a:xfrm>
          <a:prstGeom prst="rect">
            <a:avLst/>
          </a:prstGeom>
          <a:noFill/>
        </p:spPr>
        <p:txBody>
          <a:bodyPr wrap="none" rtlCol="0">
            <a:spAutoFit/>
          </a:bodyPr>
          <a:lstStyle/>
          <a:p>
            <a:r>
              <a:rPr lang="en-US" altLang="zh-CN" sz="5332" dirty="0">
                <a:solidFill>
                  <a:schemeClr val="accent6">
                    <a:lumMod val="85000"/>
                  </a:schemeClr>
                </a:solidFill>
                <a:latin typeface="方正兰亭准黑_GBK" pitchFamily="2" charset="-122"/>
                <a:ea typeface="方正兰亭准黑_GBK" pitchFamily="2" charset="-122"/>
              </a:rPr>
              <a:t>TRANSITION</a:t>
            </a:r>
            <a:endParaRPr lang="zh-CN" altLang="en-US" sz="5332" dirty="0">
              <a:solidFill>
                <a:schemeClr val="accent6">
                  <a:lumMod val="85000"/>
                </a:schemeClr>
              </a:solidFill>
              <a:latin typeface="方正兰亭准黑_GBK" pitchFamily="2" charset="-122"/>
              <a:ea typeface="方正兰亭准黑_GBK" pitchFamily="2" charset="-122"/>
            </a:endParaRPr>
          </a:p>
        </p:txBody>
      </p:sp>
      <p:sp>
        <p:nvSpPr>
          <p:cNvPr id="19" name="矩形 18"/>
          <p:cNvSpPr>
            <a:spLocks noChangeArrowheads="1"/>
          </p:cNvSpPr>
          <p:nvPr/>
        </p:nvSpPr>
        <p:spPr bwMode="auto">
          <a:xfrm>
            <a:off x="9316573" y="280372"/>
            <a:ext cx="2670409" cy="73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729" tIns="60856" rIns="121729" bIns="60856" numCol="1" anchor="t" anchorCtr="0" compatLnSpc="1">
            <a:prstTxWarp prst="textNoShape">
              <a:avLst/>
            </a:prstTxWarp>
            <a:spAutoFit/>
          </a:bodyPr>
          <a:lstStyle/>
          <a:p>
            <a:pPr algn="r" defTabSz="1217243"/>
            <a:r>
              <a:rPr lang="zh-CN" altLang="en-US" sz="2133" b="1" i="1" dirty="0">
                <a:solidFill>
                  <a:srgbClr val="0067B4"/>
                </a:solidFill>
                <a:latin typeface="微软雅黑" pitchFamily="34" charset="-122"/>
                <a:ea typeface="微软雅黑" pitchFamily="34" charset="-122"/>
                <a:cs typeface="宋体" pitchFamily="2" charset="-122"/>
              </a:rPr>
              <a:t>过渡页  </a:t>
            </a:r>
          </a:p>
          <a:p>
            <a:pPr algn="r" defTabSz="1217243"/>
            <a:r>
              <a:rPr lang="en-US" altLang="zh-CN" sz="1866" b="1" i="1" dirty="0">
                <a:solidFill>
                  <a:srgbClr val="0067B4"/>
                </a:solidFill>
                <a:latin typeface="Calibri" pitchFamily="34" charset="0"/>
                <a:cs typeface="宋体" pitchFamily="2" charset="-122"/>
              </a:rPr>
              <a:t>TRANSITION PAGE </a:t>
            </a:r>
            <a:endParaRPr lang="zh-CN" altLang="zh-CN" sz="1866" dirty="0">
              <a:solidFill>
                <a:srgbClr val="0067B4"/>
              </a:solidFill>
              <a:cs typeface="宋体" pitchFamily="2" charset="-122"/>
            </a:endParaRPr>
          </a:p>
        </p:txBody>
      </p:sp>
      <p:sp>
        <p:nvSpPr>
          <p:cNvPr id="20" name="矩形 19"/>
          <p:cNvSpPr/>
          <p:nvPr/>
        </p:nvSpPr>
        <p:spPr>
          <a:xfrm>
            <a:off x="2236392" y="1874146"/>
            <a:ext cx="2052483" cy="1771148"/>
          </a:xfrm>
          <a:prstGeom prst="rect">
            <a:avLst/>
          </a:prstGeom>
        </p:spPr>
        <p:txBody>
          <a:bodyPr wrap="square" lIns="128987" tIns="64495" rIns="128987" bIns="64495">
            <a:spAutoFit/>
          </a:bodyPr>
          <a:lstStyle/>
          <a:p>
            <a:pPr>
              <a:defRPr/>
            </a:pPr>
            <a:r>
              <a:rPr lang="en-US" altLang="zh-CN" sz="10663" kern="0" dirty="0">
                <a:solidFill>
                  <a:srgbClr val="0067B4"/>
                </a:solidFill>
                <a:effectLst>
                  <a:glow rad="63500">
                    <a:schemeClr val="bg1">
                      <a:lumMod val="65000"/>
                      <a:alpha val="40000"/>
                    </a:schemeClr>
                  </a:glow>
                </a:effectLst>
                <a:latin typeface="Impact" pitchFamily="34" charset="0"/>
              </a:rPr>
              <a:t>03</a:t>
            </a:r>
            <a:endParaRPr lang="zh-CN" altLang="en-US" sz="10663" kern="0" dirty="0">
              <a:solidFill>
                <a:srgbClr val="0067B4"/>
              </a:solidFill>
              <a:effectLst>
                <a:glow rad="63500">
                  <a:schemeClr val="bg1">
                    <a:lumMod val="65000"/>
                    <a:alpha val="40000"/>
                  </a:schemeClr>
                </a:glow>
              </a:effectLst>
              <a:latin typeface="Impact" pitchFamily="34" charset="0"/>
            </a:endParaRPr>
          </a:p>
        </p:txBody>
      </p:sp>
      <p:sp>
        <p:nvSpPr>
          <p:cNvPr id="21" name="矩形 20"/>
          <p:cNvSpPr/>
          <p:nvPr/>
        </p:nvSpPr>
        <p:spPr>
          <a:xfrm>
            <a:off x="1525411" y="4004772"/>
            <a:ext cx="3148628" cy="643019"/>
          </a:xfrm>
          <a:prstGeom prst="rect">
            <a:avLst/>
          </a:prstGeom>
        </p:spPr>
        <p:txBody>
          <a:bodyPr wrap="square" lIns="128987" tIns="64495" rIns="128987" bIns="64495">
            <a:spAutoFit/>
          </a:bodyPr>
          <a:lstStyle/>
          <a:p>
            <a:pPr>
              <a:defRPr/>
            </a:pPr>
            <a:r>
              <a:rPr lang="zh-CN" altLang="en-US" sz="3332" kern="0" dirty="0">
                <a:solidFill>
                  <a:schemeClr val="bg1"/>
                </a:solidFill>
                <a:effectLst>
                  <a:glow rad="63500">
                    <a:schemeClr val="bg1">
                      <a:lumMod val="65000"/>
                      <a:alpha val="40000"/>
                    </a:schemeClr>
                  </a:glow>
                </a:effectLst>
                <a:latin typeface="微软雅黑" pitchFamily="34" charset="-122"/>
                <a:ea typeface="微软雅黑" pitchFamily="34" charset="-122"/>
              </a:rPr>
              <a:t>第三部份</a:t>
            </a:r>
          </a:p>
        </p:txBody>
      </p:sp>
      <p:sp>
        <p:nvSpPr>
          <p:cNvPr id="22" name="矩形 21"/>
          <p:cNvSpPr/>
          <p:nvPr/>
        </p:nvSpPr>
        <p:spPr>
          <a:xfrm>
            <a:off x="6381664" y="2286345"/>
            <a:ext cx="5809514" cy="2099250"/>
          </a:xfrm>
          <a:prstGeom prst="rect">
            <a:avLst/>
          </a:prstGeom>
        </p:spPr>
        <p:txBody>
          <a:bodyPr wrap="square" lIns="128987" tIns="64495" rIns="128987" bIns="64495">
            <a:spAutoFit/>
          </a:bodyPr>
          <a:lstStyle/>
          <a:p>
            <a:pPr defTabSz="1218926">
              <a:lnSpc>
                <a:spcPct val="150000"/>
              </a:lnSpc>
              <a:defRPr/>
            </a:pPr>
            <a:r>
              <a:rPr lang="zh-CN" altLang="en-US" sz="4265" kern="0" dirty="0">
                <a:solidFill>
                  <a:srgbClr val="0067B4"/>
                </a:solidFill>
                <a:latin typeface="微软雅黑" pitchFamily="34" charset="-122"/>
                <a:ea typeface="微软雅黑" pitchFamily="34" charset="-122"/>
              </a:rPr>
              <a:t>北京市创业担保贷款</a:t>
            </a:r>
            <a:endParaRPr lang="en-US" altLang="zh-CN" sz="4265" kern="0" dirty="0">
              <a:solidFill>
                <a:srgbClr val="0067B4"/>
              </a:solidFill>
              <a:latin typeface="微软雅黑" pitchFamily="34" charset="-122"/>
              <a:ea typeface="微软雅黑" pitchFamily="34" charset="-122"/>
            </a:endParaRPr>
          </a:p>
          <a:p>
            <a:pPr defTabSz="1218926">
              <a:lnSpc>
                <a:spcPct val="150000"/>
              </a:lnSpc>
              <a:defRPr/>
            </a:pPr>
            <a:r>
              <a:rPr lang="zh-CN" altLang="en-US" sz="4265" kern="0" dirty="0">
                <a:solidFill>
                  <a:srgbClr val="0067B4"/>
                </a:solidFill>
                <a:latin typeface="微软雅黑" pitchFamily="34" charset="-122"/>
                <a:ea typeface="微软雅黑" pitchFamily="34" charset="-122"/>
              </a:rPr>
              <a:t>政策简介</a:t>
            </a:r>
          </a:p>
        </p:txBody>
      </p:sp>
    </p:spTree>
    <p:extLst>
      <p:ext uri="{BB962C8B-B14F-4D97-AF65-F5344CB8AC3E}">
        <p14:creationId xmlns:p14="http://schemas.microsoft.com/office/powerpoint/2010/main" val="3479993180"/>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sp>
        <p:nvSpPr>
          <p:cNvPr id="28" name="Rectangle 15"/>
          <p:cNvSpPr>
            <a:spLocks noChangeArrowheads="1"/>
          </p:cNvSpPr>
          <p:nvPr/>
        </p:nvSpPr>
        <p:spPr bwMode="auto">
          <a:xfrm>
            <a:off x="668388" y="1334132"/>
            <a:ext cx="5923322" cy="4761064"/>
          </a:xfrm>
          <a:prstGeom prst="rect">
            <a:avLst/>
          </a:prstGeom>
          <a:solidFill>
            <a:srgbClr val="484849">
              <a:lumMod val="20000"/>
              <a:lumOff val="80000"/>
            </a:srgbClr>
          </a:solidFill>
          <a:ln>
            <a:noFill/>
          </a:ln>
        </p:spPr>
        <p:txBody>
          <a:bodyPr vert="horz" wrap="square" lIns="91400" tIns="45699" rIns="91400" bIns="45699"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36" name="TextBox 35"/>
          <p:cNvSpPr txBox="1"/>
          <p:nvPr/>
        </p:nvSpPr>
        <p:spPr>
          <a:xfrm>
            <a:off x="1049272" y="1524575"/>
            <a:ext cx="5237170" cy="4227653"/>
          </a:xfrm>
          <a:prstGeom prst="rect">
            <a:avLst/>
          </a:prstGeom>
          <a:noFill/>
        </p:spPr>
        <p:txBody>
          <a:bodyPr wrap="square" lIns="91400" tIns="45699" rIns="91400" bIns="45699" rtlCol="0">
            <a:spAutoFit/>
          </a:bodyPr>
          <a:lstStyle/>
          <a:p>
            <a:pPr algn="just">
              <a:lnSpc>
                <a:spcPct val="140000"/>
              </a:lnSpc>
            </a:pPr>
            <a:r>
              <a:rPr lang="en-US" altLang="zh-CN" sz="3199" dirty="0"/>
              <a:t>         LPR </a:t>
            </a:r>
            <a:r>
              <a:rPr lang="zh-CN" altLang="en-US" sz="3199" dirty="0"/>
              <a:t>每月</a:t>
            </a:r>
            <a:r>
              <a:rPr lang="en-US" altLang="zh-CN" sz="3199" dirty="0"/>
              <a:t>20</a:t>
            </a:r>
            <a:r>
              <a:rPr lang="zh-CN" altLang="en-US" sz="3199" dirty="0"/>
              <a:t>日左右公布。</a:t>
            </a:r>
            <a:r>
              <a:rPr lang="en-US" altLang="zh-CN" sz="3199" dirty="0"/>
              <a:t>2020</a:t>
            </a:r>
            <a:r>
              <a:rPr lang="zh-CN" altLang="en-US" sz="3199" dirty="0"/>
              <a:t>年</a:t>
            </a:r>
            <a:r>
              <a:rPr lang="en-US" altLang="zh-CN" sz="3199" dirty="0"/>
              <a:t>4</a:t>
            </a:r>
            <a:r>
              <a:rPr lang="zh-CN" altLang="en-US" sz="3199" dirty="0"/>
              <a:t>月以来，每月</a:t>
            </a:r>
            <a:r>
              <a:rPr lang="en-US" altLang="zh-CN" sz="3199" dirty="0"/>
              <a:t>LPR</a:t>
            </a:r>
            <a:r>
              <a:rPr lang="zh-CN" altLang="en-US" sz="3199" dirty="0"/>
              <a:t>均为</a:t>
            </a:r>
            <a:r>
              <a:rPr lang="en-US" altLang="zh-CN" sz="3199" dirty="0">
                <a:solidFill>
                  <a:srgbClr val="FF0000"/>
                </a:solidFill>
              </a:rPr>
              <a:t>3.85%</a:t>
            </a:r>
            <a:r>
              <a:rPr lang="zh-CN" altLang="en-US" sz="3199" dirty="0"/>
              <a:t>。假设银行按上限利率发放贷款，则年贷款利率</a:t>
            </a:r>
            <a:r>
              <a:rPr lang="en-US" altLang="zh-CN" sz="3199" dirty="0"/>
              <a:t>4.35%</a:t>
            </a:r>
            <a:r>
              <a:rPr lang="zh-CN" altLang="en-US" sz="3199" dirty="0"/>
              <a:t>，自担利息</a:t>
            </a:r>
            <a:r>
              <a:rPr lang="en-US" altLang="zh-CN" sz="3199" dirty="0">
                <a:solidFill>
                  <a:srgbClr val="FF0000"/>
                </a:solidFill>
              </a:rPr>
              <a:t>2.35%</a:t>
            </a:r>
            <a:r>
              <a:rPr lang="zh-CN" altLang="en-US" sz="3199" dirty="0"/>
              <a:t>，财政补贴</a:t>
            </a:r>
            <a:r>
              <a:rPr lang="en-US" altLang="zh-CN" sz="3199" dirty="0"/>
              <a:t>2%</a:t>
            </a:r>
            <a:r>
              <a:rPr lang="zh-CN" altLang="en-US" sz="3199" dirty="0"/>
              <a:t>的利息。</a:t>
            </a:r>
            <a:endParaRPr lang="zh-CN" altLang="en-US" sz="3199" kern="0" dirty="0">
              <a:solidFill>
                <a:srgbClr val="484849"/>
              </a:solidFill>
              <a:latin typeface="黑体" pitchFamily="49" charset="-122"/>
            </a:endParaRPr>
          </a:p>
        </p:txBody>
      </p:sp>
      <p:sp>
        <p:nvSpPr>
          <p:cNvPr id="29" name="矩形 3"/>
          <p:cNvSpPr>
            <a:spLocks noChangeArrowheads="1"/>
          </p:cNvSpPr>
          <p:nvPr/>
        </p:nvSpPr>
        <p:spPr bwMode="auto">
          <a:xfrm>
            <a:off x="1527609" y="266687"/>
            <a:ext cx="1958127"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dirty="0">
                <a:solidFill>
                  <a:srgbClr val="0067B4"/>
                </a:solidFill>
                <a:latin typeface="Arial" panose="020B0604020202020204" pitchFamily="34" charset="0"/>
                <a:cs typeface="Arial" panose="020B0604020202020204" pitchFamily="34" charset="0"/>
              </a:rPr>
              <a:t>举个例子</a:t>
            </a:r>
            <a:endParaRPr lang="zh-CN" altLang="en-US" sz="3332" b="1" dirty="0">
              <a:solidFill>
                <a:srgbClr val="0067B4"/>
              </a:solidFill>
              <a:latin typeface="Arial" panose="020B0604020202020204" pitchFamily="34" charset="0"/>
              <a:cs typeface="Arial" panose="020B0604020202020204" pitchFamily="34" charset="0"/>
            </a:endParaRPr>
          </a:p>
        </p:txBody>
      </p:sp>
      <p:pic>
        <p:nvPicPr>
          <p:cNvPr id="30" name="Picture 2" descr="C:\Users\hp\Desktop\timg.jpg"/>
          <p:cNvPicPr>
            <a:picLocks noChangeAspect="1" noChangeArrowheads="1"/>
          </p:cNvPicPr>
          <p:nvPr/>
        </p:nvPicPr>
        <p:blipFill>
          <a:blip r:embed="rId3"/>
          <a:srcRect/>
          <a:stretch>
            <a:fillRect/>
          </a:stretch>
        </p:blipFill>
        <p:spPr bwMode="auto">
          <a:xfrm>
            <a:off x="6762550" y="1334132"/>
            <a:ext cx="4786457" cy="4761064"/>
          </a:xfrm>
          <a:prstGeom prst="rect">
            <a:avLst/>
          </a:prstGeom>
          <a:noFill/>
        </p:spPr>
      </p:pic>
    </p:spTree>
    <p:extLst>
      <p:ext uri="{BB962C8B-B14F-4D97-AF65-F5344CB8AC3E}">
        <p14:creationId xmlns:p14="http://schemas.microsoft.com/office/powerpoint/2010/main" val="3574601476"/>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arn(inVertical)">
                                      <p:cBhvr>
                                        <p:cTn id="10" dur="500"/>
                                        <p:tgtEl>
                                          <p:spTgt spid="80"/>
                                        </p:tgtEl>
                                      </p:cBhvr>
                                    </p:animEffect>
                                  </p:childTnLst>
                                </p:cTn>
                              </p:par>
                              <p:par>
                                <p:cTn id="11" presetID="22" presetClass="entr" presetSubtype="8"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up)">
                                      <p:cBhvr>
                                        <p:cTn id="16" dur="500"/>
                                        <p:tgtEl>
                                          <p:spTgt spid="36"/>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wipe(left)">
                                      <p:cBhvr>
                                        <p:cTn id="2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36" grpId="0"/>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1049272" y="3978122"/>
            <a:ext cx="2819898" cy="1640962"/>
          </a:xfrm>
          <a:prstGeom prst="rect">
            <a:avLst/>
          </a:prstGeom>
          <a:noFill/>
        </p:spPr>
        <p:txBody>
          <a:bodyPr wrap="square" lIns="0" tIns="0" rIns="0" bIns="0" rtlCol="0">
            <a:spAutoFit/>
          </a:bodyPr>
          <a:lstStyle/>
          <a:p>
            <a:pPr algn="just" defTabSz="1218804">
              <a:defRPr/>
            </a:pPr>
            <a:r>
              <a:rPr lang="zh-CN" altLang="en-US" sz="2666" kern="0" dirty="0">
                <a:latin typeface="黑体" pitchFamily="49" charset="-122"/>
              </a:rPr>
              <a:t>实际贷款额度由担保公司结合创业主体经营状况和借款人协商确定。</a:t>
            </a:r>
            <a:endParaRPr lang="en-US" altLang="zh-CN" sz="2666" kern="0" dirty="0">
              <a:latin typeface="黑体" pitchFamily="49" charset="-122"/>
            </a:endParaRPr>
          </a:p>
        </p:txBody>
      </p:sp>
      <p:grpSp>
        <p:nvGrpSpPr>
          <p:cNvPr id="3" name="组合 114"/>
          <p:cNvGrpSpPr/>
          <p:nvPr/>
        </p:nvGrpSpPr>
        <p:grpSpPr>
          <a:xfrm>
            <a:off x="4319946" y="1891983"/>
            <a:ext cx="3669359" cy="3669959"/>
            <a:chOff x="3218020" y="2137420"/>
            <a:chExt cx="2752869" cy="2753319"/>
          </a:xfrm>
        </p:grpSpPr>
        <p:sp>
          <p:nvSpPr>
            <p:cNvPr id="116" name="椭圆 6"/>
            <p:cNvSpPr/>
            <p:nvPr/>
          </p:nvSpPr>
          <p:spPr>
            <a:xfrm flipH="1" flipV="1">
              <a:off x="4617911" y="3332449"/>
              <a:ext cx="1352978" cy="1558290"/>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rgbClr val="0282D0"/>
            </a:solidFill>
            <a:ln w="25400" cap="flat" cmpd="sng" algn="ctr">
              <a:noFill/>
              <a:prstDash val="solid"/>
            </a:ln>
            <a:effectLst/>
          </p:spPr>
          <p:txBody>
            <a:bodyPr rtlCol="0" anchor="ctr"/>
            <a:lstStyle/>
            <a:p>
              <a:pPr algn="ctr" defTabSz="1218804">
                <a:defRPr/>
              </a:pPr>
              <a:endParaRPr lang="zh-CN" altLang="en-US" sz="2399" kern="0">
                <a:solidFill>
                  <a:sysClr val="window" lastClr="FFFFFF"/>
                </a:solidFill>
                <a:latin typeface="Calibri"/>
                <a:ea typeface="宋体"/>
              </a:endParaRPr>
            </a:p>
          </p:txBody>
        </p:sp>
        <p:sp>
          <p:nvSpPr>
            <p:cNvPr id="117" name="椭圆 61"/>
            <p:cNvSpPr/>
            <p:nvPr/>
          </p:nvSpPr>
          <p:spPr>
            <a:xfrm flipH="1" flipV="1">
              <a:off x="3218020" y="3537575"/>
              <a:ext cx="1558290" cy="1353163"/>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rgbClr val="0067B4"/>
            </a:solidFill>
            <a:ln w="25400" cap="flat" cmpd="sng" algn="ctr">
              <a:noFill/>
              <a:prstDash val="solid"/>
            </a:ln>
            <a:effectLst/>
          </p:spPr>
          <p:txBody>
            <a:bodyPr rtlCol="0" anchor="ctr"/>
            <a:lstStyle/>
            <a:p>
              <a:pPr algn="ctr" defTabSz="1218804">
                <a:defRPr/>
              </a:pPr>
              <a:endParaRPr lang="zh-CN" altLang="en-US" sz="3199" kern="0">
                <a:solidFill>
                  <a:sysClr val="window" lastClr="FFFFFF"/>
                </a:solidFill>
                <a:latin typeface="Calibri"/>
                <a:ea typeface="宋体"/>
              </a:endParaRPr>
            </a:p>
          </p:txBody>
        </p:sp>
        <p:sp>
          <p:nvSpPr>
            <p:cNvPr id="118" name="椭圆 6"/>
            <p:cNvSpPr/>
            <p:nvPr/>
          </p:nvSpPr>
          <p:spPr>
            <a:xfrm>
              <a:off x="3218020" y="2137420"/>
              <a:ext cx="1352978" cy="1558290"/>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rgbClr val="00B0F0"/>
            </a:solidFill>
            <a:ln w="25400" cap="flat" cmpd="sng" algn="ctr">
              <a:noFill/>
              <a:prstDash val="solid"/>
            </a:ln>
            <a:effectLst/>
          </p:spPr>
          <p:txBody>
            <a:bodyPr rtlCol="0" anchor="ctr"/>
            <a:lstStyle/>
            <a:p>
              <a:pPr algn="ctr" defTabSz="1218804">
                <a:defRPr/>
              </a:pPr>
              <a:endParaRPr lang="zh-CN" altLang="en-US" sz="2399" kern="0" dirty="0">
                <a:solidFill>
                  <a:sysClr val="window" lastClr="FFFFFF"/>
                </a:solidFill>
                <a:latin typeface="Calibri"/>
                <a:ea typeface="宋体"/>
              </a:endParaRPr>
            </a:p>
          </p:txBody>
        </p:sp>
        <p:sp>
          <p:nvSpPr>
            <p:cNvPr id="119" name="椭圆 61"/>
            <p:cNvSpPr/>
            <p:nvPr/>
          </p:nvSpPr>
          <p:spPr>
            <a:xfrm>
              <a:off x="4412599" y="2137421"/>
              <a:ext cx="1558290" cy="1353163"/>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rgbClr val="009BD2"/>
            </a:solidFill>
            <a:ln w="25400" cap="flat" cmpd="sng" algn="ctr">
              <a:noFill/>
              <a:prstDash val="solid"/>
            </a:ln>
            <a:effectLst/>
          </p:spPr>
          <p:txBody>
            <a:bodyPr rtlCol="0" anchor="ctr"/>
            <a:lstStyle/>
            <a:p>
              <a:pPr algn="ctr" defTabSz="1218804">
                <a:defRPr/>
              </a:pPr>
              <a:endParaRPr lang="zh-CN" altLang="en-US" sz="2399" kern="0">
                <a:solidFill>
                  <a:sysClr val="window" lastClr="FFFFFF"/>
                </a:solidFill>
                <a:latin typeface="Calibri"/>
                <a:ea typeface="宋体"/>
              </a:endParaRPr>
            </a:p>
          </p:txBody>
        </p:sp>
        <p:sp>
          <p:nvSpPr>
            <p:cNvPr id="120" name="椭圆 119"/>
            <p:cNvSpPr/>
            <p:nvPr/>
          </p:nvSpPr>
          <p:spPr>
            <a:xfrm flipH="1" flipV="1">
              <a:off x="4486830" y="3432539"/>
              <a:ext cx="215248" cy="215248"/>
            </a:xfrm>
            <a:prstGeom prst="ellipse">
              <a:avLst/>
            </a:prstGeom>
            <a:solidFill>
              <a:srgbClr val="FFFFFF"/>
            </a:solidFill>
            <a:ln w="25400" cap="flat" cmpd="sng" algn="ctr">
              <a:noFill/>
              <a:prstDash val="solid"/>
            </a:ln>
            <a:effectLst/>
          </p:spPr>
          <p:txBody>
            <a:bodyPr rtlCol="0" anchor="ctr"/>
            <a:lstStyle/>
            <a:p>
              <a:pPr algn="ctr" defTabSz="1218804">
                <a:defRPr/>
              </a:pPr>
              <a:endParaRPr lang="zh-CN" altLang="en-US" sz="2399" kern="0">
                <a:solidFill>
                  <a:sysClr val="window" lastClr="FFFFFF"/>
                </a:solidFill>
                <a:latin typeface="Calibri"/>
                <a:ea typeface="宋体"/>
              </a:endParaRPr>
            </a:p>
          </p:txBody>
        </p:sp>
        <p:sp>
          <p:nvSpPr>
            <p:cNvPr id="122" name="TextBox 121"/>
            <p:cNvSpPr txBox="1"/>
            <p:nvPr/>
          </p:nvSpPr>
          <p:spPr>
            <a:xfrm>
              <a:off x="3523129" y="2504721"/>
              <a:ext cx="884467" cy="738700"/>
            </a:xfrm>
            <a:prstGeom prst="rect">
              <a:avLst/>
            </a:prstGeom>
            <a:noFill/>
          </p:spPr>
          <p:txBody>
            <a:bodyPr wrap="square" lIns="0" tIns="0" rIns="0" bIns="0" rtlCol="0">
              <a:spAutoFit/>
            </a:bodyPr>
            <a:lstStyle/>
            <a:p>
              <a:pPr algn="ctr" defTabSz="1218804">
                <a:defRPr/>
              </a:pPr>
              <a:r>
                <a:rPr lang="zh-CN" altLang="en-US" sz="3199" b="1" kern="0" dirty="0">
                  <a:solidFill>
                    <a:sysClr val="window" lastClr="FFFFFF"/>
                  </a:solidFill>
                  <a:latin typeface="微软雅黑" pitchFamily="34" charset="-122"/>
                  <a:ea typeface="微软雅黑" pitchFamily="34" charset="-122"/>
                </a:rPr>
                <a:t>关于期限</a:t>
              </a:r>
            </a:p>
          </p:txBody>
        </p:sp>
        <p:sp>
          <p:nvSpPr>
            <p:cNvPr id="123" name="TextBox 122"/>
            <p:cNvSpPr txBox="1"/>
            <p:nvPr/>
          </p:nvSpPr>
          <p:spPr>
            <a:xfrm>
              <a:off x="4784238" y="2504721"/>
              <a:ext cx="815013" cy="738700"/>
            </a:xfrm>
            <a:prstGeom prst="rect">
              <a:avLst/>
            </a:prstGeom>
            <a:noFill/>
          </p:spPr>
          <p:txBody>
            <a:bodyPr wrap="square" lIns="0" tIns="0" rIns="0" bIns="0" rtlCol="0">
              <a:spAutoFit/>
            </a:bodyPr>
            <a:lstStyle/>
            <a:p>
              <a:pPr algn="ctr" defTabSz="1218804">
                <a:defRPr/>
              </a:pPr>
              <a:r>
                <a:rPr lang="zh-CN" altLang="en-US" sz="3199" kern="0" dirty="0">
                  <a:solidFill>
                    <a:sysClr val="window" lastClr="FFFFFF"/>
                  </a:solidFill>
                  <a:latin typeface="微软雅黑" pitchFamily="34" charset="-122"/>
                  <a:ea typeface="微软雅黑" pitchFamily="34" charset="-122"/>
                </a:rPr>
                <a:t>关于次数</a:t>
              </a:r>
              <a:endParaRPr lang="zh-CN" altLang="en-US" sz="3199" b="1" kern="0" dirty="0">
                <a:solidFill>
                  <a:sysClr val="window" lastClr="FFFFFF"/>
                </a:solidFill>
                <a:latin typeface="微软雅黑" pitchFamily="34" charset="-122"/>
                <a:ea typeface="微软雅黑" pitchFamily="34" charset="-122"/>
              </a:endParaRPr>
            </a:p>
          </p:txBody>
        </p:sp>
        <p:sp>
          <p:nvSpPr>
            <p:cNvPr id="124" name="TextBox 123"/>
            <p:cNvSpPr txBox="1"/>
            <p:nvPr/>
          </p:nvSpPr>
          <p:spPr>
            <a:xfrm>
              <a:off x="3506168" y="3790605"/>
              <a:ext cx="911515" cy="738700"/>
            </a:xfrm>
            <a:prstGeom prst="rect">
              <a:avLst/>
            </a:prstGeom>
            <a:noFill/>
          </p:spPr>
          <p:txBody>
            <a:bodyPr wrap="square" lIns="0" tIns="0" rIns="0" bIns="0" rtlCol="0">
              <a:spAutoFit/>
            </a:bodyPr>
            <a:lstStyle/>
            <a:p>
              <a:pPr algn="ctr" defTabSz="1218804">
                <a:defRPr/>
              </a:pPr>
              <a:r>
                <a:rPr lang="zh-CN" altLang="en-US" sz="3199" b="1" kern="0" dirty="0">
                  <a:solidFill>
                    <a:sysClr val="window" lastClr="FFFFFF"/>
                  </a:solidFill>
                  <a:latin typeface="微软雅黑" pitchFamily="34" charset="-122"/>
                  <a:ea typeface="微软雅黑" pitchFamily="34" charset="-122"/>
                </a:rPr>
                <a:t>关于额度</a:t>
              </a:r>
            </a:p>
          </p:txBody>
        </p:sp>
        <p:sp>
          <p:nvSpPr>
            <p:cNvPr id="125" name="TextBox 124"/>
            <p:cNvSpPr txBox="1"/>
            <p:nvPr/>
          </p:nvSpPr>
          <p:spPr>
            <a:xfrm>
              <a:off x="4836224" y="3790605"/>
              <a:ext cx="842487" cy="738700"/>
            </a:xfrm>
            <a:prstGeom prst="rect">
              <a:avLst/>
            </a:prstGeom>
            <a:noFill/>
          </p:spPr>
          <p:txBody>
            <a:bodyPr wrap="square" lIns="0" tIns="0" rIns="0" bIns="0" rtlCol="0">
              <a:spAutoFit/>
            </a:bodyPr>
            <a:lstStyle/>
            <a:p>
              <a:pPr algn="ctr" defTabSz="1218804">
                <a:defRPr/>
              </a:pPr>
              <a:r>
                <a:rPr lang="zh-CN" altLang="en-US" sz="3199" b="1" kern="0" dirty="0">
                  <a:solidFill>
                    <a:sysClr val="window" lastClr="FFFFFF"/>
                  </a:solidFill>
                  <a:latin typeface="微软雅黑" pitchFamily="34" charset="-122"/>
                  <a:ea typeface="微软雅黑" pitchFamily="34" charset="-122"/>
                </a:rPr>
                <a:t>关于贴息</a:t>
              </a:r>
            </a:p>
          </p:txBody>
        </p:sp>
        <p:sp>
          <p:nvSpPr>
            <p:cNvPr id="126" name="椭圆 125"/>
            <p:cNvSpPr/>
            <p:nvPr/>
          </p:nvSpPr>
          <p:spPr>
            <a:xfrm>
              <a:off x="4486830" y="3432539"/>
              <a:ext cx="215248" cy="215248"/>
            </a:xfrm>
            <a:prstGeom prst="ellipse">
              <a:avLst/>
            </a:prstGeom>
            <a:noFill/>
            <a:ln w="25400" cap="flat" cmpd="sng" algn="ctr">
              <a:solidFill>
                <a:srgbClr val="1E445B">
                  <a:lumMod val="40000"/>
                  <a:lumOff val="60000"/>
                </a:srgbClr>
              </a:solidFill>
              <a:prstDash val="solid"/>
            </a:ln>
            <a:effectLst/>
          </p:spPr>
          <p:txBody>
            <a:bodyPr rtlCol="0" anchor="ctr"/>
            <a:lstStyle/>
            <a:p>
              <a:pPr algn="ctr" defTabSz="1218804">
                <a:defRPr/>
              </a:pPr>
              <a:endParaRPr lang="zh-CN" altLang="en-US" sz="2399" kern="0">
                <a:solidFill>
                  <a:sysClr val="window" lastClr="FFFFFF"/>
                </a:solidFill>
                <a:latin typeface="Calibri"/>
                <a:ea typeface="宋体"/>
              </a:endParaRPr>
            </a:p>
          </p:txBody>
        </p:sp>
      </p:grpSp>
      <p:sp>
        <p:nvSpPr>
          <p:cNvPr id="26" name="TextBox 25"/>
          <p:cNvSpPr txBox="1"/>
          <p:nvPr/>
        </p:nvSpPr>
        <p:spPr>
          <a:xfrm>
            <a:off x="1049272" y="1817388"/>
            <a:ext cx="2819898" cy="1230722"/>
          </a:xfrm>
          <a:prstGeom prst="rect">
            <a:avLst/>
          </a:prstGeom>
          <a:noFill/>
        </p:spPr>
        <p:txBody>
          <a:bodyPr wrap="square" lIns="0" tIns="0" rIns="0" bIns="0" rtlCol="0">
            <a:spAutoFit/>
          </a:bodyPr>
          <a:lstStyle/>
          <a:p>
            <a:pPr algn="just" defTabSz="1218804">
              <a:defRPr/>
            </a:pPr>
            <a:r>
              <a:rPr lang="zh-CN" altLang="en-US" sz="2666" dirty="0"/>
              <a:t>经过经办银行认可，</a:t>
            </a:r>
            <a:r>
              <a:rPr lang="zh-CN" altLang="en-US" sz="2666" kern="0" dirty="0"/>
              <a:t>可展期一次，展期期限不超过</a:t>
            </a:r>
            <a:r>
              <a:rPr lang="en-US" altLang="zh-CN" sz="2666" kern="0" dirty="0"/>
              <a:t>1</a:t>
            </a:r>
            <a:r>
              <a:rPr lang="zh-CN" altLang="en-US" sz="2666" kern="0" dirty="0"/>
              <a:t>年。</a:t>
            </a:r>
            <a:endParaRPr lang="en-US" altLang="zh-CN" sz="2666" kern="0" dirty="0">
              <a:latin typeface="黑体" pitchFamily="49" charset="-122"/>
            </a:endParaRPr>
          </a:p>
        </p:txBody>
      </p:sp>
      <p:sp>
        <p:nvSpPr>
          <p:cNvPr id="27" name="TextBox 26"/>
          <p:cNvSpPr txBox="1"/>
          <p:nvPr/>
        </p:nvSpPr>
        <p:spPr>
          <a:xfrm>
            <a:off x="8381310" y="3882901"/>
            <a:ext cx="2819898" cy="1640962"/>
          </a:xfrm>
          <a:prstGeom prst="rect">
            <a:avLst/>
          </a:prstGeom>
          <a:noFill/>
        </p:spPr>
        <p:txBody>
          <a:bodyPr wrap="square" lIns="0" tIns="0" rIns="0" bIns="0" rtlCol="0">
            <a:spAutoFit/>
          </a:bodyPr>
          <a:lstStyle/>
          <a:p>
            <a:pPr algn="just">
              <a:defRPr/>
            </a:pPr>
            <a:r>
              <a:rPr lang="zh-CN" altLang="en-US" sz="2666" kern="0" dirty="0"/>
              <a:t>贴息资金由经办银行先行垫付，再由财政补贴至银行。展期逾期不予贴息。</a:t>
            </a:r>
          </a:p>
        </p:txBody>
      </p:sp>
      <p:sp>
        <p:nvSpPr>
          <p:cNvPr id="28" name="TextBox 27"/>
          <p:cNvSpPr txBox="1"/>
          <p:nvPr/>
        </p:nvSpPr>
        <p:spPr>
          <a:xfrm>
            <a:off x="8381310" y="1810238"/>
            <a:ext cx="2819898" cy="1230722"/>
          </a:xfrm>
          <a:prstGeom prst="rect">
            <a:avLst/>
          </a:prstGeom>
          <a:noFill/>
        </p:spPr>
        <p:txBody>
          <a:bodyPr wrap="square" lIns="0" tIns="0" rIns="0" bIns="0" rtlCol="0">
            <a:spAutoFit/>
          </a:bodyPr>
          <a:lstStyle/>
          <a:p>
            <a:pPr algn="just" defTabSz="1218804">
              <a:defRPr/>
            </a:pPr>
            <a:r>
              <a:rPr lang="zh-CN" altLang="en-US" sz="2666" kern="0" dirty="0">
                <a:latin typeface="黑体" pitchFamily="49" charset="-122"/>
              </a:rPr>
              <a:t>创业主体享受创业担保贷款支持累计不得超过</a:t>
            </a:r>
            <a:r>
              <a:rPr lang="en-US" altLang="zh-CN" sz="2666" kern="0" dirty="0">
                <a:latin typeface="黑体" pitchFamily="49" charset="-122"/>
              </a:rPr>
              <a:t>3</a:t>
            </a:r>
            <a:r>
              <a:rPr lang="zh-CN" altLang="en-US" sz="2666" kern="0" dirty="0">
                <a:latin typeface="黑体" pitchFamily="49" charset="-122"/>
              </a:rPr>
              <a:t>次。</a:t>
            </a:r>
            <a:endParaRPr lang="en-US" altLang="zh-CN" sz="2666" kern="0" dirty="0">
              <a:latin typeface="黑体" pitchFamily="49" charset="-122"/>
            </a:endParaRPr>
          </a:p>
        </p:txBody>
      </p:sp>
      <p:sp>
        <p:nvSpPr>
          <p:cNvPr id="29" name="矩形 3"/>
          <p:cNvSpPr>
            <a:spLocks noChangeArrowheads="1"/>
          </p:cNvSpPr>
          <p:nvPr/>
        </p:nvSpPr>
        <p:spPr bwMode="auto">
          <a:xfrm>
            <a:off x="1527609" y="266687"/>
            <a:ext cx="1958127"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b="1" dirty="0">
                <a:solidFill>
                  <a:srgbClr val="0067B4"/>
                </a:solidFill>
                <a:latin typeface="Arial" panose="020B0604020202020204" pitchFamily="34" charset="0"/>
                <a:cs typeface="Arial" panose="020B0604020202020204" pitchFamily="34" charset="0"/>
              </a:rPr>
              <a:t>几点说明</a:t>
            </a:r>
          </a:p>
        </p:txBody>
      </p:sp>
    </p:spTree>
    <p:extLst>
      <p:ext uri="{BB962C8B-B14F-4D97-AF65-F5344CB8AC3E}">
        <p14:creationId xmlns:p14="http://schemas.microsoft.com/office/powerpoint/2010/main" val="2377130490"/>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arn(inVertical)">
                                      <p:cBhvr>
                                        <p:cTn id="10" dur="500"/>
                                        <p:tgtEl>
                                          <p:spTgt spid="80"/>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000"/>
                            </p:stCondLst>
                            <p:childTnLst>
                              <p:par>
                                <p:cTn id="16" presetID="53" presetClass="entr" presetSubtype="16"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1000" fill="hold"/>
                                        <p:tgtEl>
                                          <p:spTgt spid="3"/>
                                        </p:tgtEl>
                                        <p:attrNameLst>
                                          <p:attrName>ppt_w</p:attrName>
                                        </p:attrNameLst>
                                      </p:cBhvr>
                                      <p:tavLst>
                                        <p:tav tm="0">
                                          <p:val>
                                            <p:fltVal val="0"/>
                                          </p:val>
                                        </p:tav>
                                        <p:tav tm="100000">
                                          <p:val>
                                            <p:strVal val="#ppt_w"/>
                                          </p:val>
                                        </p:tav>
                                      </p:tavLst>
                                    </p:anim>
                                    <p:anim calcmode="lin" valueType="num">
                                      <p:cBhvr>
                                        <p:cTn id="19" dur="1000" fill="hold"/>
                                        <p:tgtEl>
                                          <p:spTgt spid="3"/>
                                        </p:tgtEl>
                                        <p:attrNameLst>
                                          <p:attrName>ppt_h</p:attrName>
                                        </p:attrNameLst>
                                      </p:cBhvr>
                                      <p:tavLst>
                                        <p:tav tm="0">
                                          <p:val>
                                            <p:fltVal val="0"/>
                                          </p:val>
                                        </p:tav>
                                        <p:tav tm="100000">
                                          <p:val>
                                            <p:strVal val="#ppt_h"/>
                                          </p:val>
                                        </p:tav>
                                      </p:tavLst>
                                    </p:anim>
                                    <p:animEffect transition="in" filter="fade">
                                      <p:cBhvr>
                                        <p:cTn id="20" dur="1000"/>
                                        <p:tgtEl>
                                          <p:spTgt spid="3"/>
                                        </p:tgtEl>
                                      </p:cBhvr>
                                    </p:animEffect>
                                  </p:childTnLst>
                                </p:cTn>
                              </p:par>
                              <p:par>
                                <p:cTn id="21" presetID="8" presetClass="emph" presetSubtype="0" fill="hold" nodeType="withEffect">
                                  <p:stCondLst>
                                    <p:cond delay="0"/>
                                  </p:stCondLst>
                                  <p:childTnLst>
                                    <p:animRot by="21600000">
                                      <p:cBhvr>
                                        <p:cTn id="22" dur="1000" fill="hold"/>
                                        <p:tgtEl>
                                          <p:spTgt spid="3"/>
                                        </p:tgtEl>
                                        <p:attrNameLst>
                                          <p:attrName>r</p:attrName>
                                        </p:attrNameLst>
                                      </p:cBhvr>
                                    </p:animRot>
                                  </p:childTnLst>
                                </p:cTn>
                              </p:par>
                            </p:childTnLst>
                          </p:cTn>
                        </p:par>
                        <p:par>
                          <p:cTn id="23" fill="hold">
                            <p:stCondLst>
                              <p:cond delay="2000"/>
                            </p:stCondLst>
                            <p:childTnLst>
                              <p:par>
                                <p:cTn id="24" presetID="2" presetClass="entr" presetSubtype="8" fill="hold" grpId="0" nodeType="afterEffect">
                                  <p:stCondLst>
                                    <p:cond delay="0"/>
                                  </p:stCondLst>
                                  <p:childTnLst>
                                    <p:set>
                                      <p:cBhvr>
                                        <p:cTn id="25" dur="1" fill="hold">
                                          <p:stCondLst>
                                            <p:cond delay="0"/>
                                          </p:stCondLst>
                                        </p:cTn>
                                        <p:tgtEl>
                                          <p:spTgt spid="111"/>
                                        </p:tgtEl>
                                        <p:attrNameLst>
                                          <p:attrName>style.visibility</p:attrName>
                                        </p:attrNameLst>
                                      </p:cBhvr>
                                      <p:to>
                                        <p:strVal val="visible"/>
                                      </p:to>
                                    </p:set>
                                    <p:anim calcmode="lin" valueType="num">
                                      <p:cBhvr additive="base">
                                        <p:cTn id="26" dur="500" fill="hold"/>
                                        <p:tgtEl>
                                          <p:spTgt spid="111"/>
                                        </p:tgtEl>
                                        <p:attrNameLst>
                                          <p:attrName>ppt_x</p:attrName>
                                        </p:attrNameLst>
                                      </p:cBhvr>
                                      <p:tavLst>
                                        <p:tav tm="0">
                                          <p:val>
                                            <p:strVal val="0-#ppt_w/2"/>
                                          </p:val>
                                        </p:tav>
                                        <p:tav tm="100000">
                                          <p:val>
                                            <p:strVal val="#ppt_x"/>
                                          </p:val>
                                        </p:tav>
                                      </p:tavLst>
                                    </p:anim>
                                    <p:anim calcmode="lin" valueType="num">
                                      <p:cBhvr additive="base">
                                        <p:cTn id="27" dur="500" fill="hold"/>
                                        <p:tgtEl>
                                          <p:spTgt spid="111"/>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0-#ppt_w/2"/>
                                          </p:val>
                                        </p:tav>
                                        <p:tav tm="100000">
                                          <p:val>
                                            <p:strVal val="#ppt_x"/>
                                          </p:val>
                                        </p:tav>
                                      </p:tavLst>
                                    </p:anim>
                                    <p:anim calcmode="lin" valueType="num">
                                      <p:cBhvr additive="base">
                                        <p:cTn id="32" dur="500" fill="hold"/>
                                        <p:tgtEl>
                                          <p:spTgt spid="26"/>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8" fill="hold" grpId="0" nodeType="afterEffect">
                                  <p:stCondLst>
                                    <p:cond delay="0"/>
                                  </p:stCondLst>
                                  <p:childTnLst>
                                    <p:set>
                                      <p:cBhvr>
                                        <p:cTn id="35" dur="1" fill="hold">
                                          <p:stCondLst>
                                            <p:cond delay="0"/>
                                          </p:stCondLst>
                                        </p:cTn>
                                        <p:tgtEl>
                                          <p:spTgt spid="27"/>
                                        </p:tgtEl>
                                        <p:attrNameLst>
                                          <p:attrName>style.visibility</p:attrName>
                                        </p:attrNameLst>
                                      </p:cBhvr>
                                      <p:to>
                                        <p:strVal val="visible"/>
                                      </p:to>
                                    </p:set>
                                    <p:anim calcmode="lin" valueType="num">
                                      <p:cBhvr additive="base">
                                        <p:cTn id="36" dur="500" fill="hold"/>
                                        <p:tgtEl>
                                          <p:spTgt spid="27"/>
                                        </p:tgtEl>
                                        <p:attrNameLst>
                                          <p:attrName>ppt_x</p:attrName>
                                        </p:attrNameLst>
                                      </p:cBhvr>
                                      <p:tavLst>
                                        <p:tav tm="0">
                                          <p:val>
                                            <p:strVal val="0-#ppt_w/2"/>
                                          </p:val>
                                        </p:tav>
                                        <p:tav tm="100000">
                                          <p:val>
                                            <p:strVal val="#ppt_x"/>
                                          </p:val>
                                        </p:tav>
                                      </p:tavLst>
                                    </p:anim>
                                    <p:anim calcmode="lin" valueType="num">
                                      <p:cBhvr additive="base">
                                        <p:cTn id="37" dur="500" fill="hold"/>
                                        <p:tgtEl>
                                          <p:spTgt spid="27"/>
                                        </p:tgtEl>
                                        <p:attrNameLst>
                                          <p:attrName>ppt_y</p:attrName>
                                        </p:attrNameLst>
                                      </p:cBhvr>
                                      <p:tavLst>
                                        <p:tav tm="0">
                                          <p:val>
                                            <p:strVal val="#ppt_y"/>
                                          </p:val>
                                        </p:tav>
                                        <p:tav tm="100000">
                                          <p:val>
                                            <p:strVal val="#ppt_y"/>
                                          </p:val>
                                        </p:tav>
                                      </p:tavLst>
                                    </p:anim>
                                  </p:childTnLst>
                                </p:cTn>
                              </p:par>
                            </p:childTnLst>
                          </p:cTn>
                        </p:par>
                        <p:par>
                          <p:cTn id="38" fill="hold">
                            <p:stCondLst>
                              <p:cond delay="3500"/>
                            </p:stCondLst>
                            <p:childTnLst>
                              <p:par>
                                <p:cTn id="39" presetID="2" presetClass="entr" presetSubtype="8"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additive="base">
                                        <p:cTn id="41" dur="500" fill="hold"/>
                                        <p:tgtEl>
                                          <p:spTgt spid="28"/>
                                        </p:tgtEl>
                                        <p:attrNameLst>
                                          <p:attrName>ppt_x</p:attrName>
                                        </p:attrNameLst>
                                      </p:cBhvr>
                                      <p:tavLst>
                                        <p:tav tm="0">
                                          <p:val>
                                            <p:strVal val="0-#ppt_w/2"/>
                                          </p:val>
                                        </p:tav>
                                        <p:tav tm="100000">
                                          <p:val>
                                            <p:strVal val="#ppt_x"/>
                                          </p:val>
                                        </p:tav>
                                      </p:tavLst>
                                    </p:anim>
                                    <p:anim calcmode="lin" valueType="num">
                                      <p:cBhvr additive="base">
                                        <p:cTn id="42" dur="500" fill="hold"/>
                                        <p:tgtEl>
                                          <p:spTgt spid="28"/>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22" presetClass="entr" presetSubtype="8" fill="hold" grpId="0"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wipe(left)">
                                      <p:cBhvr>
                                        <p:cTn id="4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111" grpId="0"/>
      <p:bldP spid="26" grpId="0"/>
      <p:bldP spid="27" grpId="0"/>
      <p:bldP spid="28" grpId="0"/>
      <p:bldP spid="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sp>
        <p:nvSpPr>
          <p:cNvPr id="87" name="矩形 3"/>
          <p:cNvSpPr>
            <a:spLocks noChangeArrowheads="1"/>
          </p:cNvSpPr>
          <p:nvPr/>
        </p:nvSpPr>
        <p:spPr bwMode="auto">
          <a:xfrm>
            <a:off x="1527609" y="266687"/>
            <a:ext cx="1958127"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b="1" dirty="0">
                <a:solidFill>
                  <a:srgbClr val="0067B4"/>
                </a:solidFill>
                <a:latin typeface="Arial" panose="020B0604020202020204" pitchFamily="34" charset="0"/>
                <a:cs typeface="Arial" panose="020B0604020202020204" pitchFamily="34" charset="0"/>
              </a:rPr>
              <a:t>申请流程</a:t>
            </a: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sp>
        <p:nvSpPr>
          <p:cNvPr id="11" name="Freeform 6"/>
          <p:cNvSpPr>
            <a:spLocks/>
          </p:cNvSpPr>
          <p:nvPr/>
        </p:nvSpPr>
        <p:spPr bwMode="auto">
          <a:xfrm>
            <a:off x="668387" y="1334132"/>
            <a:ext cx="10855226" cy="952213"/>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solidFill>
            <a:srgbClr val="484849">
              <a:lumMod val="20000"/>
              <a:lumOff val="80000"/>
            </a:srgbClr>
          </a:solidFill>
          <a:ln w="10" cap="flat">
            <a:solidFill>
              <a:srgbClr val="484849">
                <a:lumMod val="40000"/>
                <a:lumOff val="60000"/>
              </a:srgbClr>
            </a:solidFill>
            <a:prstDash val="solid"/>
            <a:miter lim="800000"/>
            <a:headEnd/>
            <a:tailEnd/>
          </a:ln>
        </p:spPr>
        <p:txBody>
          <a:bodyPr vert="horz" wrap="square" lIns="91400" tIns="45699" rIns="91400" bIns="45699"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12" name="Freeform 7"/>
          <p:cNvSpPr>
            <a:spLocks/>
          </p:cNvSpPr>
          <p:nvPr/>
        </p:nvSpPr>
        <p:spPr bwMode="auto">
          <a:xfrm>
            <a:off x="668387" y="2642232"/>
            <a:ext cx="10855226" cy="952213"/>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2"/>
                  <a:pt x="12630" y="94"/>
                </a:cubicBezTo>
                <a:lnTo>
                  <a:pt x="12630" y="763"/>
                </a:lnTo>
                <a:cubicBezTo>
                  <a:pt x="12630" y="814"/>
                  <a:pt x="12597" y="856"/>
                  <a:pt x="12555" y="856"/>
                </a:cubicBezTo>
                <a:lnTo>
                  <a:pt x="75" y="856"/>
                </a:lnTo>
                <a:cubicBezTo>
                  <a:pt x="34" y="856"/>
                  <a:pt x="0" y="814"/>
                  <a:pt x="0" y="763"/>
                </a:cubicBezTo>
                <a:lnTo>
                  <a:pt x="0" y="94"/>
                </a:lnTo>
                <a:cubicBezTo>
                  <a:pt x="0" y="42"/>
                  <a:pt x="34" y="0"/>
                  <a:pt x="75" y="0"/>
                </a:cubicBezTo>
                <a:close/>
              </a:path>
            </a:pathLst>
          </a:custGeom>
          <a:solidFill>
            <a:srgbClr val="484849">
              <a:lumMod val="20000"/>
              <a:lumOff val="80000"/>
            </a:srgbClr>
          </a:solidFill>
          <a:ln w="10" cap="flat">
            <a:solidFill>
              <a:srgbClr val="484849">
                <a:lumMod val="40000"/>
                <a:lumOff val="60000"/>
              </a:srgbClr>
            </a:solidFill>
            <a:prstDash val="solid"/>
            <a:miter lim="800000"/>
            <a:headEnd/>
            <a:tailEnd/>
          </a:ln>
        </p:spPr>
        <p:txBody>
          <a:bodyPr vert="horz" wrap="square" lIns="91400" tIns="45699" rIns="91400" bIns="45699"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13" name="Freeform 8"/>
          <p:cNvSpPr>
            <a:spLocks/>
          </p:cNvSpPr>
          <p:nvPr/>
        </p:nvSpPr>
        <p:spPr bwMode="auto">
          <a:xfrm>
            <a:off x="668387" y="3894769"/>
            <a:ext cx="10855226" cy="952213"/>
          </a:xfrm>
          <a:custGeom>
            <a:avLst/>
            <a:gdLst>
              <a:gd name="T0" fmla="*/ 75 w 12630"/>
              <a:gd name="T1" fmla="*/ 0 h 856"/>
              <a:gd name="T2" fmla="*/ 12555 w 12630"/>
              <a:gd name="T3" fmla="*/ 0 h 856"/>
              <a:gd name="T4" fmla="*/ 12630 w 12630"/>
              <a:gd name="T5" fmla="*/ 93 h 856"/>
              <a:gd name="T6" fmla="*/ 12630 w 12630"/>
              <a:gd name="T7" fmla="*/ 762 h 856"/>
              <a:gd name="T8" fmla="*/ 12555 w 12630"/>
              <a:gd name="T9" fmla="*/ 856 h 856"/>
              <a:gd name="T10" fmla="*/ 75 w 12630"/>
              <a:gd name="T11" fmla="*/ 856 h 856"/>
              <a:gd name="T12" fmla="*/ 0 w 12630"/>
              <a:gd name="T13" fmla="*/ 762 h 856"/>
              <a:gd name="T14" fmla="*/ 0 w 12630"/>
              <a:gd name="T15" fmla="*/ 93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2"/>
                  <a:pt x="12630" y="93"/>
                </a:cubicBezTo>
                <a:lnTo>
                  <a:pt x="12630" y="762"/>
                </a:lnTo>
                <a:cubicBezTo>
                  <a:pt x="12630" y="814"/>
                  <a:pt x="12597" y="856"/>
                  <a:pt x="12555" y="856"/>
                </a:cubicBezTo>
                <a:lnTo>
                  <a:pt x="75" y="856"/>
                </a:lnTo>
                <a:cubicBezTo>
                  <a:pt x="34" y="856"/>
                  <a:pt x="0" y="814"/>
                  <a:pt x="0" y="762"/>
                </a:cubicBezTo>
                <a:lnTo>
                  <a:pt x="0" y="93"/>
                </a:lnTo>
                <a:cubicBezTo>
                  <a:pt x="0" y="42"/>
                  <a:pt x="34" y="0"/>
                  <a:pt x="75" y="0"/>
                </a:cubicBezTo>
                <a:close/>
              </a:path>
            </a:pathLst>
          </a:custGeom>
          <a:solidFill>
            <a:srgbClr val="484849">
              <a:lumMod val="20000"/>
              <a:lumOff val="80000"/>
            </a:srgbClr>
          </a:solidFill>
          <a:ln w="10" cap="flat">
            <a:solidFill>
              <a:srgbClr val="484849">
                <a:lumMod val="40000"/>
                <a:lumOff val="60000"/>
              </a:srgbClr>
            </a:solidFill>
            <a:prstDash val="solid"/>
            <a:miter lim="800000"/>
            <a:headEnd/>
            <a:tailEnd/>
          </a:ln>
        </p:spPr>
        <p:txBody>
          <a:bodyPr vert="horz" wrap="square" lIns="91400" tIns="45699" rIns="91400" bIns="45699"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14" name="Freeform 9"/>
          <p:cNvSpPr>
            <a:spLocks/>
          </p:cNvSpPr>
          <p:nvPr/>
        </p:nvSpPr>
        <p:spPr bwMode="auto">
          <a:xfrm>
            <a:off x="668387" y="5117144"/>
            <a:ext cx="10855226" cy="952213"/>
          </a:xfrm>
          <a:custGeom>
            <a:avLst/>
            <a:gdLst>
              <a:gd name="T0" fmla="*/ 75 w 12630"/>
              <a:gd name="T1" fmla="*/ 0 h 856"/>
              <a:gd name="T2" fmla="*/ 12555 w 12630"/>
              <a:gd name="T3" fmla="*/ 0 h 856"/>
              <a:gd name="T4" fmla="*/ 12630 w 12630"/>
              <a:gd name="T5" fmla="*/ 93 h 856"/>
              <a:gd name="T6" fmla="*/ 12630 w 12630"/>
              <a:gd name="T7" fmla="*/ 762 h 856"/>
              <a:gd name="T8" fmla="*/ 12555 w 12630"/>
              <a:gd name="T9" fmla="*/ 856 h 856"/>
              <a:gd name="T10" fmla="*/ 75 w 12630"/>
              <a:gd name="T11" fmla="*/ 856 h 856"/>
              <a:gd name="T12" fmla="*/ 0 w 12630"/>
              <a:gd name="T13" fmla="*/ 762 h 856"/>
              <a:gd name="T14" fmla="*/ 0 w 12630"/>
              <a:gd name="T15" fmla="*/ 93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2"/>
                  <a:pt x="12630" y="93"/>
                </a:cubicBezTo>
                <a:lnTo>
                  <a:pt x="12630" y="762"/>
                </a:lnTo>
                <a:cubicBezTo>
                  <a:pt x="12630" y="814"/>
                  <a:pt x="12597" y="856"/>
                  <a:pt x="12555" y="856"/>
                </a:cubicBezTo>
                <a:lnTo>
                  <a:pt x="75" y="856"/>
                </a:lnTo>
                <a:cubicBezTo>
                  <a:pt x="34" y="856"/>
                  <a:pt x="0" y="814"/>
                  <a:pt x="0" y="762"/>
                </a:cubicBezTo>
                <a:lnTo>
                  <a:pt x="0" y="93"/>
                </a:lnTo>
                <a:cubicBezTo>
                  <a:pt x="0" y="42"/>
                  <a:pt x="34" y="0"/>
                  <a:pt x="75" y="0"/>
                </a:cubicBezTo>
                <a:close/>
              </a:path>
            </a:pathLst>
          </a:custGeom>
          <a:solidFill>
            <a:srgbClr val="484849">
              <a:lumMod val="20000"/>
              <a:lumOff val="80000"/>
            </a:srgbClr>
          </a:solidFill>
          <a:ln w="10" cap="flat">
            <a:solidFill>
              <a:srgbClr val="484849">
                <a:lumMod val="40000"/>
                <a:lumOff val="60000"/>
              </a:srgbClr>
            </a:solidFill>
            <a:prstDash val="solid"/>
            <a:miter lim="800000"/>
            <a:headEnd/>
            <a:tailEnd/>
          </a:ln>
        </p:spPr>
        <p:txBody>
          <a:bodyPr vert="horz" wrap="square" lIns="91400" tIns="45699" rIns="91400" bIns="45699"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15" name="Freeform 10"/>
          <p:cNvSpPr>
            <a:spLocks noEditPoints="1"/>
          </p:cNvSpPr>
          <p:nvPr/>
        </p:nvSpPr>
        <p:spPr bwMode="auto">
          <a:xfrm>
            <a:off x="1379213" y="1292870"/>
            <a:ext cx="1867506" cy="1455739"/>
          </a:xfrm>
          <a:custGeom>
            <a:avLst/>
            <a:gdLst>
              <a:gd name="T0" fmla="*/ 2333 w 2333"/>
              <a:gd name="T1" fmla="*/ 0 h 1818"/>
              <a:gd name="T2" fmla="*/ 2333 w 2333"/>
              <a:gd name="T3" fmla="*/ 1364 h 1818"/>
              <a:gd name="T4" fmla="*/ 1166 w 2333"/>
              <a:gd name="T5" fmla="*/ 1818 h 1818"/>
              <a:gd name="T6" fmla="*/ 0 w 2333"/>
              <a:gd name="T7" fmla="*/ 1364 h 1818"/>
              <a:gd name="T8" fmla="*/ 0 w 2333"/>
              <a:gd name="T9" fmla="*/ 0 h 1818"/>
              <a:gd name="T10" fmla="*/ 2333 w 2333"/>
              <a:gd name="T11" fmla="*/ 0 h 1818"/>
              <a:gd name="T12" fmla="*/ 1166 w 2333"/>
              <a:gd name="T13" fmla="*/ 0 h 1818"/>
            </a:gdLst>
            <a:ahLst/>
            <a:cxnLst>
              <a:cxn ang="0">
                <a:pos x="T0" y="T1"/>
              </a:cxn>
              <a:cxn ang="0">
                <a:pos x="T2" y="T3"/>
              </a:cxn>
              <a:cxn ang="0">
                <a:pos x="T4" y="T5"/>
              </a:cxn>
              <a:cxn ang="0">
                <a:pos x="T6" y="T7"/>
              </a:cxn>
              <a:cxn ang="0">
                <a:pos x="T8" y="T9"/>
              </a:cxn>
              <a:cxn ang="0">
                <a:pos x="T10" y="T11"/>
              </a:cxn>
              <a:cxn ang="0">
                <a:pos x="T12" y="T13"/>
              </a:cxn>
            </a:cxnLst>
            <a:rect l="0" t="0" r="r" b="b"/>
            <a:pathLst>
              <a:path w="2333" h="1818">
                <a:moveTo>
                  <a:pt x="2333" y="0"/>
                </a:moveTo>
                <a:lnTo>
                  <a:pt x="2333" y="1364"/>
                </a:lnTo>
                <a:lnTo>
                  <a:pt x="1166" y="1818"/>
                </a:lnTo>
                <a:lnTo>
                  <a:pt x="0" y="1364"/>
                </a:lnTo>
                <a:lnTo>
                  <a:pt x="0" y="0"/>
                </a:lnTo>
                <a:lnTo>
                  <a:pt x="2333" y="0"/>
                </a:lnTo>
                <a:close/>
                <a:moveTo>
                  <a:pt x="1166" y="0"/>
                </a:moveTo>
              </a:path>
            </a:pathLst>
          </a:custGeom>
          <a:solidFill>
            <a:srgbClr val="00B0F0"/>
          </a:solidFill>
          <a:ln>
            <a:noFill/>
          </a:ln>
        </p:spPr>
        <p:txBody>
          <a:bodyPr vert="horz" wrap="square" lIns="91400" tIns="45699" rIns="91400" bIns="45699"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16" name="Freeform 11"/>
          <p:cNvSpPr>
            <a:spLocks noEditPoints="1"/>
          </p:cNvSpPr>
          <p:nvPr/>
        </p:nvSpPr>
        <p:spPr bwMode="auto">
          <a:xfrm>
            <a:off x="1379213" y="2589860"/>
            <a:ext cx="1867506" cy="1420813"/>
          </a:xfrm>
          <a:custGeom>
            <a:avLst/>
            <a:gdLst>
              <a:gd name="T0" fmla="*/ 2333 w 2333"/>
              <a:gd name="T1" fmla="*/ 0 h 1775"/>
              <a:gd name="T2" fmla="*/ 2333 w 2333"/>
              <a:gd name="T3" fmla="*/ 1331 h 1775"/>
              <a:gd name="T4" fmla="*/ 1166 w 2333"/>
              <a:gd name="T5" fmla="*/ 1775 h 1775"/>
              <a:gd name="T6" fmla="*/ 0 w 2333"/>
              <a:gd name="T7" fmla="*/ 1331 h 1775"/>
              <a:gd name="T8" fmla="*/ 0 w 2333"/>
              <a:gd name="T9" fmla="*/ 0 h 1775"/>
              <a:gd name="T10" fmla="*/ 1166 w 2333"/>
              <a:gd name="T11" fmla="*/ 444 h 1775"/>
              <a:gd name="T12" fmla="*/ 2333 w 2333"/>
              <a:gd name="T13" fmla="*/ 0 h 1775"/>
              <a:gd name="T14" fmla="*/ 1750 w 2333"/>
              <a:gd name="T15" fmla="*/ 222 h 17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5">
                <a:moveTo>
                  <a:pt x="2333" y="0"/>
                </a:moveTo>
                <a:lnTo>
                  <a:pt x="2333" y="1331"/>
                </a:lnTo>
                <a:lnTo>
                  <a:pt x="1166" y="1775"/>
                </a:lnTo>
                <a:lnTo>
                  <a:pt x="0" y="1331"/>
                </a:lnTo>
                <a:lnTo>
                  <a:pt x="0" y="0"/>
                </a:lnTo>
                <a:lnTo>
                  <a:pt x="1166" y="444"/>
                </a:lnTo>
                <a:lnTo>
                  <a:pt x="2333" y="0"/>
                </a:lnTo>
                <a:close/>
                <a:moveTo>
                  <a:pt x="1750" y="222"/>
                </a:moveTo>
              </a:path>
            </a:pathLst>
          </a:custGeom>
          <a:solidFill>
            <a:srgbClr val="009BD2"/>
          </a:solidFill>
          <a:ln>
            <a:noFill/>
          </a:ln>
        </p:spPr>
        <p:txBody>
          <a:bodyPr vert="horz" wrap="square" lIns="91400" tIns="45699" rIns="91400" bIns="45699"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17" name="Freeform 12"/>
          <p:cNvSpPr>
            <a:spLocks noEditPoints="1"/>
          </p:cNvSpPr>
          <p:nvPr/>
        </p:nvSpPr>
        <p:spPr bwMode="auto">
          <a:xfrm>
            <a:off x="1379213" y="3831285"/>
            <a:ext cx="1867506" cy="1420813"/>
          </a:xfrm>
          <a:custGeom>
            <a:avLst/>
            <a:gdLst>
              <a:gd name="T0" fmla="*/ 2333 w 2333"/>
              <a:gd name="T1" fmla="*/ 0 h 1775"/>
              <a:gd name="T2" fmla="*/ 2333 w 2333"/>
              <a:gd name="T3" fmla="*/ 1331 h 1775"/>
              <a:gd name="T4" fmla="*/ 1166 w 2333"/>
              <a:gd name="T5" fmla="*/ 1775 h 1775"/>
              <a:gd name="T6" fmla="*/ 0 w 2333"/>
              <a:gd name="T7" fmla="*/ 1331 h 1775"/>
              <a:gd name="T8" fmla="*/ 0 w 2333"/>
              <a:gd name="T9" fmla="*/ 0 h 1775"/>
              <a:gd name="T10" fmla="*/ 1166 w 2333"/>
              <a:gd name="T11" fmla="*/ 444 h 1775"/>
              <a:gd name="T12" fmla="*/ 2333 w 2333"/>
              <a:gd name="T13" fmla="*/ 0 h 1775"/>
              <a:gd name="T14" fmla="*/ 1750 w 2333"/>
              <a:gd name="T15" fmla="*/ 222 h 17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5">
                <a:moveTo>
                  <a:pt x="2333" y="0"/>
                </a:moveTo>
                <a:lnTo>
                  <a:pt x="2333" y="1331"/>
                </a:lnTo>
                <a:lnTo>
                  <a:pt x="1166" y="1775"/>
                </a:lnTo>
                <a:lnTo>
                  <a:pt x="0" y="1331"/>
                </a:lnTo>
                <a:lnTo>
                  <a:pt x="0" y="0"/>
                </a:lnTo>
                <a:lnTo>
                  <a:pt x="1166" y="444"/>
                </a:lnTo>
                <a:lnTo>
                  <a:pt x="2333" y="0"/>
                </a:lnTo>
                <a:close/>
                <a:moveTo>
                  <a:pt x="1750" y="222"/>
                </a:moveTo>
              </a:path>
            </a:pathLst>
          </a:custGeom>
          <a:solidFill>
            <a:srgbClr val="0282D0"/>
          </a:solidFill>
          <a:ln>
            <a:noFill/>
          </a:ln>
        </p:spPr>
        <p:txBody>
          <a:bodyPr vert="horz" wrap="square" lIns="91400" tIns="45699" rIns="91400" bIns="45699"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18" name="Freeform 13"/>
          <p:cNvSpPr>
            <a:spLocks noEditPoints="1"/>
          </p:cNvSpPr>
          <p:nvPr/>
        </p:nvSpPr>
        <p:spPr bwMode="auto">
          <a:xfrm>
            <a:off x="1379213" y="5056835"/>
            <a:ext cx="1867506" cy="1419225"/>
          </a:xfrm>
          <a:custGeom>
            <a:avLst/>
            <a:gdLst>
              <a:gd name="T0" fmla="*/ 2333 w 2333"/>
              <a:gd name="T1" fmla="*/ 0 h 1774"/>
              <a:gd name="T2" fmla="*/ 2333 w 2333"/>
              <a:gd name="T3" fmla="*/ 1331 h 1774"/>
              <a:gd name="T4" fmla="*/ 1166 w 2333"/>
              <a:gd name="T5" fmla="*/ 1774 h 1774"/>
              <a:gd name="T6" fmla="*/ 0 w 2333"/>
              <a:gd name="T7" fmla="*/ 1331 h 1774"/>
              <a:gd name="T8" fmla="*/ 0 w 2333"/>
              <a:gd name="T9" fmla="*/ 0 h 1774"/>
              <a:gd name="T10" fmla="*/ 1166 w 2333"/>
              <a:gd name="T11" fmla="*/ 443 h 1774"/>
              <a:gd name="T12" fmla="*/ 2333 w 2333"/>
              <a:gd name="T13" fmla="*/ 0 h 1774"/>
              <a:gd name="T14" fmla="*/ 1750 w 2333"/>
              <a:gd name="T15" fmla="*/ 221 h 17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3" h="1774">
                <a:moveTo>
                  <a:pt x="2333" y="0"/>
                </a:moveTo>
                <a:lnTo>
                  <a:pt x="2333" y="1331"/>
                </a:lnTo>
                <a:lnTo>
                  <a:pt x="1166" y="1774"/>
                </a:lnTo>
                <a:lnTo>
                  <a:pt x="0" y="1331"/>
                </a:lnTo>
                <a:lnTo>
                  <a:pt x="0" y="0"/>
                </a:lnTo>
                <a:lnTo>
                  <a:pt x="1166" y="443"/>
                </a:lnTo>
                <a:lnTo>
                  <a:pt x="2333" y="0"/>
                </a:lnTo>
                <a:close/>
                <a:moveTo>
                  <a:pt x="1750" y="221"/>
                </a:moveTo>
              </a:path>
            </a:pathLst>
          </a:custGeom>
          <a:solidFill>
            <a:srgbClr val="0067B4"/>
          </a:solidFill>
          <a:ln>
            <a:noFill/>
          </a:ln>
        </p:spPr>
        <p:txBody>
          <a:bodyPr vert="horz" wrap="square" lIns="91400" tIns="45699" rIns="91400" bIns="45699"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19" name="TextBox 18"/>
          <p:cNvSpPr txBox="1"/>
          <p:nvPr/>
        </p:nvSpPr>
        <p:spPr>
          <a:xfrm>
            <a:off x="3359940" y="1363474"/>
            <a:ext cx="8068451" cy="880070"/>
          </a:xfrm>
          <a:prstGeom prst="rect">
            <a:avLst/>
          </a:prstGeom>
          <a:noFill/>
        </p:spPr>
        <p:txBody>
          <a:bodyPr wrap="square" lIns="91400" tIns="45699" rIns="91400" bIns="45699" rtlCol="0">
            <a:spAutoFit/>
          </a:bodyPr>
          <a:lstStyle/>
          <a:p>
            <a:pPr algn="just">
              <a:lnSpc>
                <a:spcPct val="120000"/>
              </a:lnSpc>
            </a:pPr>
            <a:r>
              <a:rPr lang="zh-CN" altLang="en-US" sz="2133" dirty="0">
                <a:latin typeface="黑体" pitchFamily="49" charset="-122"/>
              </a:rPr>
              <a:t>小微创贷借款人向注册地所在</a:t>
            </a:r>
            <a:r>
              <a:rPr lang="zh-CN" altLang="en-US" sz="2133" dirty="0">
                <a:solidFill>
                  <a:srgbClr val="FF0000"/>
                </a:solidFill>
                <a:latin typeface="黑体" pitchFamily="49" charset="-122"/>
              </a:rPr>
              <a:t>区人力社保局</a:t>
            </a:r>
            <a:r>
              <a:rPr lang="zh-CN" altLang="en-US" sz="2133" dirty="0">
                <a:latin typeface="黑体" pitchFamily="49" charset="-122"/>
              </a:rPr>
              <a:t>提出资格认定申请。个人创贷借款人直接到注册地所在</a:t>
            </a:r>
            <a:r>
              <a:rPr lang="zh-CN" altLang="en-US" sz="2133" dirty="0">
                <a:solidFill>
                  <a:srgbClr val="FF0000"/>
                </a:solidFill>
                <a:latin typeface="黑体" pitchFamily="49" charset="-122"/>
              </a:rPr>
              <a:t>区签约担保机构</a:t>
            </a:r>
            <a:r>
              <a:rPr lang="zh-CN" altLang="en-US" sz="2133" dirty="0">
                <a:latin typeface="黑体" pitchFamily="49" charset="-122"/>
              </a:rPr>
              <a:t>办理担保手续。</a:t>
            </a:r>
          </a:p>
        </p:txBody>
      </p:sp>
      <p:sp>
        <p:nvSpPr>
          <p:cNvPr id="20" name="TextBox 19"/>
          <p:cNvSpPr txBox="1"/>
          <p:nvPr/>
        </p:nvSpPr>
        <p:spPr>
          <a:xfrm>
            <a:off x="1530642" y="1600765"/>
            <a:ext cx="1564649" cy="748752"/>
          </a:xfrm>
          <a:prstGeom prst="rect">
            <a:avLst/>
          </a:prstGeom>
          <a:noFill/>
        </p:spPr>
        <p:txBody>
          <a:bodyPr wrap="square" lIns="91400" tIns="45699" rIns="91400" bIns="45699" rtlCol="0">
            <a:spAutoFit/>
          </a:bodyPr>
          <a:lstStyle/>
          <a:p>
            <a:pPr algn="ctr" defTabSz="1218804">
              <a:defRPr/>
            </a:pPr>
            <a:r>
              <a:rPr lang="zh-CN" altLang="en-US" sz="2133" kern="0" dirty="0">
                <a:solidFill>
                  <a:srgbClr val="FFFFFF"/>
                </a:solidFill>
                <a:latin typeface="微软雅黑"/>
                <a:ea typeface="微软雅黑"/>
              </a:rPr>
              <a:t>借款人资格认定</a:t>
            </a:r>
            <a:endParaRPr lang="en-US" altLang="zh-CN" sz="2133" kern="0" dirty="0">
              <a:solidFill>
                <a:srgbClr val="FFFFFF"/>
              </a:solidFill>
              <a:latin typeface="微软雅黑"/>
              <a:ea typeface="微软雅黑"/>
            </a:endParaRPr>
          </a:p>
        </p:txBody>
      </p:sp>
      <p:sp>
        <p:nvSpPr>
          <p:cNvPr id="21" name="TextBox 20"/>
          <p:cNvSpPr txBox="1"/>
          <p:nvPr/>
        </p:nvSpPr>
        <p:spPr>
          <a:xfrm>
            <a:off x="1530642" y="3022726"/>
            <a:ext cx="1564649" cy="748752"/>
          </a:xfrm>
          <a:prstGeom prst="rect">
            <a:avLst/>
          </a:prstGeom>
          <a:noFill/>
        </p:spPr>
        <p:txBody>
          <a:bodyPr wrap="square" lIns="91400" tIns="45699" rIns="91400" bIns="45699" rtlCol="0">
            <a:spAutoFit/>
          </a:bodyPr>
          <a:lstStyle/>
          <a:p>
            <a:pPr algn="ctr" defTabSz="1218804">
              <a:defRPr/>
            </a:pPr>
            <a:r>
              <a:rPr lang="zh-CN" altLang="en-US" sz="2133" kern="0" dirty="0">
                <a:solidFill>
                  <a:srgbClr val="FFFFFF"/>
                </a:solidFill>
                <a:latin typeface="微软雅黑"/>
                <a:ea typeface="微软雅黑"/>
              </a:rPr>
              <a:t>担保机构</a:t>
            </a:r>
            <a:endParaRPr lang="en-US" altLang="zh-CN" sz="2133" kern="0" dirty="0">
              <a:solidFill>
                <a:srgbClr val="FFFFFF"/>
              </a:solidFill>
              <a:latin typeface="微软雅黑"/>
              <a:ea typeface="微软雅黑"/>
            </a:endParaRPr>
          </a:p>
          <a:p>
            <a:pPr algn="ctr" defTabSz="1218804">
              <a:defRPr/>
            </a:pPr>
            <a:r>
              <a:rPr lang="zh-CN" altLang="en-US" sz="2133" kern="0" dirty="0">
                <a:solidFill>
                  <a:srgbClr val="FFFFFF"/>
                </a:solidFill>
                <a:latin typeface="微软雅黑"/>
                <a:ea typeface="微软雅黑"/>
              </a:rPr>
              <a:t>审核</a:t>
            </a:r>
            <a:endParaRPr lang="en-US" altLang="zh-CN" sz="2133" kern="0" dirty="0">
              <a:solidFill>
                <a:srgbClr val="FFFFFF"/>
              </a:solidFill>
              <a:latin typeface="微软雅黑"/>
              <a:ea typeface="微软雅黑"/>
            </a:endParaRPr>
          </a:p>
        </p:txBody>
      </p:sp>
      <p:sp>
        <p:nvSpPr>
          <p:cNvPr id="22" name="TextBox 21"/>
          <p:cNvSpPr txBox="1"/>
          <p:nvPr/>
        </p:nvSpPr>
        <p:spPr>
          <a:xfrm>
            <a:off x="1530642" y="4285992"/>
            <a:ext cx="1564649" cy="748752"/>
          </a:xfrm>
          <a:prstGeom prst="rect">
            <a:avLst/>
          </a:prstGeom>
          <a:noFill/>
        </p:spPr>
        <p:txBody>
          <a:bodyPr wrap="square" lIns="91400" tIns="45699" rIns="91400" bIns="45699" rtlCol="0">
            <a:spAutoFit/>
          </a:bodyPr>
          <a:lstStyle/>
          <a:p>
            <a:pPr algn="ctr" defTabSz="1218804">
              <a:defRPr/>
            </a:pPr>
            <a:r>
              <a:rPr lang="zh-CN" altLang="en-US" sz="2133" kern="0" dirty="0">
                <a:solidFill>
                  <a:srgbClr val="FFFFFF"/>
                </a:solidFill>
                <a:latin typeface="微软雅黑"/>
                <a:ea typeface="微软雅黑"/>
              </a:rPr>
              <a:t>经办银行</a:t>
            </a:r>
            <a:endParaRPr lang="en-US" altLang="zh-CN" sz="2133" kern="0" dirty="0">
              <a:solidFill>
                <a:srgbClr val="FFFFFF"/>
              </a:solidFill>
              <a:latin typeface="微软雅黑"/>
              <a:ea typeface="微软雅黑"/>
            </a:endParaRPr>
          </a:p>
          <a:p>
            <a:pPr algn="ctr" defTabSz="1218804">
              <a:defRPr/>
            </a:pPr>
            <a:r>
              <a:rPr lang="zh-CN" altLang="en-US" sz="2133" kern="0" dirty="0">
                <a:solidFill>
                  <a:srgbClr val="FFFFFF"/>
                </a:solidFill>
                <a:latin typeface="微软雅黑"/>
                <a:ea typeface="微软雅黑"/>
              </a:rPr>
              <a:t>审核</a:t>
            </a:r>
            <a:endParaRPr lang="en-US" altLang="zh-CN" sz="2133" kern="0" dirty="0">
              <a:solidFill>
                <a:srgbClr val="FFFFFF"/>
              </a:solidFill>
              <a:latin typeface="微软雅黑"/>
              <a:ea typeface="微软雅黑"/>
            </a:endParaRPr>
          </a:p>
        </p:txBody>
      </p:sp>
      <p:sp>
        <p:nvSpPr>
          <p:cNvPr id="23" name="TextBox 22"/>
          <p:cNvSpPr txBox="1"/>
          <p:nvPr/>
        </p:nvSpPr>
        <p:spPr>
          <a:xfrm>
            <a:off x="1530642" y="5579490"/>
            <a:ext cx="1564649" cy="420522"/>
          </a:xfrm>
          <a:prstGeom prst="rect">
            <a:avLst/>
          </a:prstGeom>
          <a:noFill/>
        </p:spPr>
        <p:txBody>
          <a:bodyPr wrap="square" lIns="91400" tIns="45699" rIns="91400" bIns="45699" rtlCol="0">
            <a:spAutoFit/>
          </a:bodyPr>
          <a:lstStyle/>
          <a:p>
            <a:pPr algn="ctr" defTabSz="1218804">
              <a:defRPr/>
            </a:pPr>
            <a:r>
              <a:rPr lang="zh-CN" altLang="en-US" sz="2133" kern="0" dirty="0">
                <a:solidFill>
                  <a:srgbClr val="FFFFFF"/>
                </a:solidFill>
                <a:latin typeface="微软雅黑"/>
                <a:ea typeface="微软雅黑"/>
              </a:rPr>
              <a:t>放款</a:t>
            </a:r>
            <a:endParaRPr lang="en-US" altLang="zh-CN" sz="2133" kern="0" dirty="0">
              <a:solidFill>
                <a:srgbClr val="FFFFFF"/>
              </a:solidFill>
              <a:latin typeface="微软雅黑"/>
              <a:ea typeface="微软雅黑"/>
            </a:endParaRPr>
          </a:p>
        </p:txBody>
      </p:sp>
      <p:sp>
        <p:nvSpPr>
          <p:cNvPr id="27" name="TextBox 26"/>
          <p:cNvSpPr txBox="1"/>
          <p:nvPr/>
        </p:nvSpPr>
        <p:spPr>
          <a:xfrm>
            <a:off x="720275" y="1429354"/>
            <a:ext cx="605107" cy="707715"/>
          </a:xfrm>
          <a:prstGeom prst="rect">
            <a:avLst/>
          </a:prstGeom>
          <a:noFill/>
        </p:spPr>
        <p:txBody>
          <a:bodyPr wrap="square" lIns="91400" tIns="45699" rIns="91400" bIns="45699" rtlCol="0">
            <a:spAutoFit/>
          </a:bodyPr>
          <a:lstStyle/>
          <a:p>
            <a:pPr algn="ctr" defTabSz="1218804">
              <a:defRPr/>
            </a:pPr>
            <a:r>
              <a:rPr lang="en-US" altLang="zh-CN" sz="3999" kern="0" dirty="0">
                <a:solidFill>
                  <a:srgbClr val="484849"/>
                </a:solidFill>
                <a:latin typeface="微软雅黑"/>
                <a:ea typeface="微软雅黑"/>
              </a:rPr>
              <a:t>1</a:t>
            </a:r>
          </a:p>
        </p:txBody>
      </p:sp>
      <p:sp>
        <p:nvSpPr>
          <p:cNvPr id="28" name="TextBox 27"/>
          <p:cNvSpPr txBox="1"/>
          <p:nvPr/>
        </p:nvSpPr>
        <p:spPr>
          <a:xfrm>
            <a:off x="720275" y="2753187"/>
            <a:ext cx="605107" cy="707715"/>
          </a:xfrm>
          <a:prstGeom prst="rect">
            <a:avLst/>
          </a:prstGeom>
          <a:noFill/>
        </p:spPr>
        <p:txBody>
          <a:bodyPr wrap="square" lIns="91400" tIns="45699" rIns="91400" bIns="45699" rtlCol="0">
            <a:spAutoFit/>
          </a:bodyPr>
          <a:lstStyle/>
          <a:p>
            <a:pPr algn="ctr" defTabSz="1218804">
              <a:defRPr/>
            </a:pPr>
            <a:r>
              <a:rPr lang="en-US" altLang="zh-CN" sz="3999" kern="0" dirty="0">
                <a:solidFill>
                  <a:srgbClr val="484849"/>
                </a:solidFill>
                <a:latin typeface="微软雅黑"/>
                <a:ea typeface="微软雅黑"/>
              </a:rPr>
              <a:t>2</a:t>
            </a:r>
          </a:p>
        </p:txBody>
      </p:sp>
      <p:sp>
        <p:nvSpPr>
          <p:cNvPr id="29" name="TextBox 28"/>
          <p:cNvSpPr txBox="1"/>
          <p:nvPr/>
        </p:nvSpPr>
        <p:spPr>
          <a:xfrm>
            <a:off x="720275" y="4008780"/>
            <a:ext cx="605107" cy="707715"/>
          </a:xfrm>
          <a:prstGeom prst="rect">
            <a:avLst/>
          </a:prstGeom>
          <a:noFill/>
        </p:spPr>
        <p:txBody>
          <a:bodyPr wrap="square" lIns="91400" tIns="45699" rIns="91400" bIns="45699" rtlCol="0">
            <a:spAutoFit/>
          </a:bodyPr>
          <a:lstStyle/>
          <a:p>
            <a:pPr algn="ctr" defTabSz="1218804">
              <a:defRPr/>
            </a:pPr>
            <a:r>
              <a:rPr lang="en-US" altLang="zh-CN" sz="3999" kern="0" dirty="0">
                <a:solidFill>
                  <a:srgbClr val="484849"/>
                </a:solidFill>
                <a:latin typeface="微软雅黑"/>
                <a:ea typeface="微软雅黑"/>
              </a:rPr>
              <a:t>3</a:t>
            </a:r>
          </a:p>
        </p:txBody>
      </p:sp>
      <p:sp>
        <p:nvSpPr>
          <p:cNvPr id="30" name="TextBox 29"/>
          <p:cNvSpPr txBox="1"/>
          <p:nvPr/>
        </p:nvSpPr>
        <p:spPr>
          <a:xfrm>
            <a:off x="720275" y="5196135"/>
            <a:ext cx="605107" cy="707715"/>
          </a:xfrm>
          <a:prstGeom prst="rect">
            <a:avLst/>
          </a:prstGeom>
          <a:noFill/>
        </p:spPr>
        <p:txBody>
          <a:bodyPr wrap="square" lIns="91400" tIns="45699" rIns="91400" bIns="45699" rtlCol="0">
            <a:spAutoFit/>
          </a:bodyPr>
          <a:lstStyle/>
          <a:p>
            <a:pPr algn="ctr" defTabSz="1218804">
              <a:defRPr/>
            </a:pPr>
            <a:r>
              <a:rPr lang="en-US" altLang="zh-CN" sz="3999" kern="0" dirty="0">
                <a:solidFill>
                  <a:srgbClr val="484849"/>
                </a:solidFill>
                <a:latin typeface="微软雅黑"/>
                <a:ea typeface="微软雅黑"/>
              </a:rPr>
              <a:t>4</a:t>
            </a:r>
          </a:p>
        </p:txBody>
      </p:sp>
      <p:sp>
        <p:nvSpPr>
          <p:cNvPr id="31" name="TextBox 30"/>
          <p:cNvSpPr txBox="1"/>
          <p:nvPr/>
        </p:nvSpPr>
        <p:spPr>
          <a:xfrm>
            <a:off x="3359940" y="2696572"/>
            <a:ext cx="8068451" cy="880070"/>
          </a:xfrm>
          <a:prstGeom prst="rect">
            <a:avLst/>
          </a:prstGeom>
          <a:noFill/>
        </p:spPr>
        <p:txBody>
          <a:bodyPr wrap="square" lIns="91400" tIns="45699" rIns="91400" bIns="45699" rtlCol="0">
            <a:spAutoFit/>
          </a:bodyPr>
          <a:lstStyle/>
          <a:p>
            <a:pPr algn="just">
              <a:lnSpc>
                <a:spcPct val="120000"/>
              </a:lnSpc>
            </a:pPr>
            <a:r>
              <a:rPr lang="zh-CN" altLang="en-US" sz="2133" dirty="0"/>
              <a:t>审核借款人业务情况、财务情况、反担保措施等，判断借款人是否具备还款能力。符合条件的，出具</a:t>
            </a:r>
            <a:r>
              <a:rPr lang="en-US" altLang="zh-CN" sz="2133" dirty="0"/>
              <a:t>《</a:t>
            </a:r>
            <a:r>
              <a:rPr lang="zh-CN" altLang="en-US" sz="2133" dirty="0"/>
              <a:t>同意担保通知书</a:t>
            </a:r>
            <a:r>
              <a:rPr lang="en-US" altLang="zh-CN" sz="2133" dirty="0"/>
              <a:t>》</a:t>
            </a:r>
            <a:r>
              <a:rPr lang="zh-CN" altLang="en-US" sz="2133" dirty="0"/>
              <a:t>。</a:t>
            </a:r>
            <a:endParaRPr lang="zh-CN" altLang="en-US" sz="2133" dirty="0">
              <a:latin typeface="黑体" pitchFamily="49" charset="-122"/>
            </a:endParaRPr>
          </a:p>
        </p:txBody>
      </p:sp>
      <p:sp>
        <p:nvSpPr>
          <p:cNvPr id="32" name="TextBox 31"/>
          <p:cNvSpPr txBox="1"/>
          <p:nvPr/>
        </p:nvSpPr>
        <p:spPr>
          <a:xfrm>
            <a:off x="3334583" y="3905107"/>
            <a:ext cx="8068451" cy="880070"/>
          </a:xfrm>
          <a:prstGeom prst="rect">
            <a:avLst/>
          </a:prstGeom>
          <a:noFill/>
        </p:spPr>
        <p:txBody>
          <a:bodyPr wrap="square" lIns="91400" tIns="45699" rIns="91400" bIns="45699" rtlCol="0">
            <a:spAutoFit/>
          </a:bodyPr>
          <a:lstStyle/>
          <a:p>
            <a:pPr algn="just">
              <a:lnSpc>
                <a:spcPct val="120000"/>
              </a:lnSpc>
            </a:pPr>
            <a:r>
              <a:rPr lang="zh-CN" altLang="en-US" sz="2133" dirty="0"/>
              <a:t>审核贷款额度、期限、用途、经营状况、还款能力等，符合政策规定的，出具</a:t>
            </a:r>
            <a:r>
              <a:rPr lang="en-US" altLang="zh-CN" sz="2133" dirty="0"/>
              <a:t>《</a:t>
            </a:r>
            <a:r>
              <a:rPr lang="zh-CN" altLang="en-US" sz="2133" dirty="0"/>
              <a:t>同意贷款通知书</a:t>
            </a:r>
            <a:r>
              <a:rPr lang="en-US" altLang="zh-CN" sz="2133" dirty="0"/>
              <a:t>》</a:t>
            </a:r>
            <a:r>
              <a:rPr lang="zh-CN" altLang="en-US" sz="2133" dirty="0"/>
              <a:t>。</a:t>
            </a:r>
            <a:endParaRPr lang="zh-CN" altLang="en-US" sz="2133" dirty="0">
              <a:latin typeface="黑体" pitchFamily="49" charset="-122"/>
            </a:endParaRPr>
          </a:p>
        </p:txBody>
      </p:sp>
      <p:sp>
        <p:nvSpPr>
          <p:cNvPr id="33" name="TextBox 32"/>
          <p:cNvSpPr txBox="1"/>
          <p:nvPr/>
        </p:nvSpPr>
        <p:spPr>
          <a:xfrm>
            <a:off x="3334583" y="5172325"/>
            <a:ext cx="8068451" cy="880070"/>
          </a:xfrm>
          <a:prstGeom prst="rect">
            <a:avLst/>
          </a:prstGeom>
          <a:noFill/>
        </p:spPr>
        <p:txBody>
          <a:bodyPr wrap="square" lIns="91400" tIns="45699" rIns="91400" bIns="45699" rtlCol="0">
            <a:spAutoFit/>
          </a:bodyPr>
          <a:lstStyle/>
          <a:p>
            <a:pPr algn="just">
              <a:lnSpc>
                <a:spcPct val="120000"/>
              </a:lnSpc>
            </a:pPr>
            <a:r>
              <a:rPr lang="zh-CN" altLang="en-US" sz="2133" dirty="0"/>
              <a:t>担保机构收到银行</a:t>
            </a:r>
            <a:r>
              <a:rPr lang="en-US" altLang="zh-CN" sz="2133" dirty="0"/>
              <a:t>《</a:t>
            </a:r>
            <a:r>
              <a:rPr lang="zh-CN" altLang="en-US" sz="2133" dirty="0"/>
              <a:t>同意贷款通知书</a:t>
            </a:r>
            <a:r>
              <a:rPr lang="en-US" altLang="zh-CN" sz="2133" dirty="0"/>
              <a:t>》</a:t>
            </a:r>
            <a:r>
              <a:rPr lang="zh-CN" altLang="en-US" sz="2133" dirty="0"/>
              <a:t>后，落实反担保措施，签署相关合同，通知经办银行放款。</a:t>
            </a:r>
            <a:endParaRPr lang="zh-CN" altLang="en-US" sz="2133" dirty="0">
              <a:latin typeface="黑体" pitchFamily="49" charset="-122"/>
            </a:endParaRPr>
          </a:p>
        </p:txBody>
      </p:sp>
    </p:spTree>
    <p:extLst>
      <p:ext uri="{BB962C8B-B14F-4D97-AF65-F5344CB8AC3E}">
        <p14:creationId xmlns:p14="http://schemas.microsoft.com/office/powerpoint/2010/main" val="546716734"/>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arn(inVertical)">
                                      <p:cBhvr>
                                        <p:cTn id="10" dur="500"/>
                                        <p:tgtEl>
                                          <p:spTgt spid="80"/>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7"/>
                                        </p:tgtEl>
                                        <p:attrNameLst>
                                          <p:attrName>style.visibility</p:attrName>
                                        </p:attrNameLst>
                                      </p:cBhvr>
                                      <p:to>
                                        <p:strVal val="visible"/>
                                      </p:to>
                                    </p:set>
                                    <p:animEffect transition="in" filter="wipe(left)">
                                      <p:cBhvr>
                                        <p:cTn id="14" dur="500"/>
                                        <p:tgtEl>
                                          <p:spTgt spid="87"/>
                                        </p:tgtEl>
                                      </p:cBhvr>
                                    </p:animEffect>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par>
                                <p:cTn id="23" presetID="22" presetClass="entr" presetSubtype="8" fill="hold" grpId="0" nodeType="withEffect">
                                  <p:stCondLst>
                                    <p:cond delay="10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par>
                                <p:cTn id="26" presetID="22" presetClass="entr" presetSubtype="8" fill="hold" grpId="0" nodeType="withEffect">
                                  <p:stCondLst>
                                    <p:cond delay="20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500"/>
                                        <p:tgtEl>
                                          <p:spTgt spid="13"/>
                                        </p:tgtEl>
                                      </p:cBhvr>
                                    </p:animEffect>
                                  </p:childTnLst>
                                </p:cTn>
                              </p:par>
                              <p:par>
                                <p:cTn id="29" presetID="22" presetClass="entr" presetSubtype="8" fill="hold" grpId="0" nodeType="withEffect">
                                  <p:stCondLst>
                                    <p:cond delay="30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500"/>
                                        <p:tgtEl>
                                          <p:spTgt spid="14"/>
                                        </p:tgtEl>
                                      </p:cBhvr>
                                    </p:animEffect>
                                  </p:childTnLst>
                                </p:cTn>
                              </p:par>
                            </p:childTnLst>
                          </p:cTn>
                        </p:par>
                        <p:par>
                          <p:cTn id="32" fill="hold">
                            <p:stCondLst>
                              <p:cond delay="2300"/>
                            </p:stCondLst>
                            <p:childTnLst>
                              <p:par>
                                <p:cTn id="33" presetID="47"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1000"/>
                                        <p:tgtEl>
                                          <p:spTgt spid="20"/>
                                        </p:tgtEl>
                                      </p:cBhvr>
                                    </p:animEffect>
                                    <p:anim calcmode="lin" valueType="num">
                                      <p:cBhvr>
                                        <p:cTn id="41" dur="1000" fill="hold"/>
                                        <p:tgtEl>
                                          <p:spTgt spid="20"/>
                                        </p:tgtEl>
                                        <p:attrNameLst>
                                          <p:attrName>ppt_x</p:attrName>
                                        </p:attrNameLst>
                                      </p:cBhvr>
                                      <p:tavLst>
                                        <p:tav tm="0">
                                          <p:val>
                                            <p:strVal val="#ppt_x"/>
                                          </p:val>
                                        </p:tav>
                                        <p:tav tm="100000">
                                          <p:val>
                                            <p:strVal val="#ppt_x"/>
                                          </p:val>
                                        </p:tav>
                                      </p:tavLst>
                                    </p:anim>
                                    <p:anim calcmode="lin" valueType="num">
                                      <p:cBhvr>
                                        <p:cTn id="42" dur="1000" fill="hold"/>
                                        <p:tgtEl>
                                          <p:spTgt spid="20"/>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600"/>
                                  </p:stCondLst>
                                  <p:childTnLst>
                                    <p:set>
                                      <p:cBhvr>
                                        <p:cTn id="44" dur="1" fill="hold">
                                          <p:stCondLst>
                                            <p:cond delay="0"/>
                                          </p:stCondLst>
                                        </p:cTn>
                                        <p:tgtEl>
                                          <p:spTgt spid="21"/>
                                        </p:tgtEl>
                                        <p:attrNameLst>
                                          <p:attrName>style.visibility</p:attrName>
                                        </p:attrNameLst>
                                      </p:cBhvr>
                                      <p:to>
                                        <p:strVal val="visible"/>
                                      </p:to>
                                    </p:set>
                                    <p:animEffect transition="in" filter="fade">
                                      <p:cBhvr>
                                        <p:cTn id="45" dur="1000"/>
                                        <p:tgtEl>
                                          <p:spTgt spid="21"/>
                                        </p:tgtEl>
                                      </p:cBhvr>
                                    </p:animEffect>
                                    <p:anim calcmode="lin" valueType="num">
                                      <p:cBhvr>
                                        <p:cTn id="46" dur="1000" fill="hold"/>
                                        <p:tgtEl>
                                          <p:spTgt spid="21"/>
                                        </p:tgtEl>
                                        <p:attrNameLst>
                                          <p:attrName>ppt_x</p:attrName>
                                        </p:attrNameLst>
                                      </p:cBhvr>
                                      <p:tavLst>
                                        <p:tav tm="0">
                                          <p:val>
                                            <p:strVal val="#ppt_x"/>
                                          </p:val>
                                        </p:tav>
                                        <p:tav tm="100000">
                                          <p:val>
                                            <p:strVal val="#ppt_x"/>
                                          </p:val>
                                        </p:tav>
                                      </p:tavLst>
                                    </p:anim>
                                    <p:anim calcmode="lin" valueType="num">
                                      <p:cBhvr>
                                        <p:cTn id="47" dur="1000" fill="hold"/>
                                        <p:tgtEl>
                                          <p:spTgt spid="21"/>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60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1000"/>
                                        <p:tgtEl>
                                          <p:spTgt spid="16"/>
                                        </p:tgtEl>
                                      </p:cBhvr>
                                    </p:animEffect>
                                    <p:anim calcmode="lin" valueType="num">
                                      <p:cBhvr>
                                        <p:cTn id="51" dur="1000" fill="hold"/>
                                        <p:tgtEl>
                                          <p:spTgt spid="16"/>
                                        </p:tgtEl>
                                        <p:attrNameLst>
                                          <p:attrName>ppt_x</p:attrName>
                                        </p:attrNameLst>
                                      </p:cBhvr>
                                      <p:tavLst>
                                        <p:tav tm="0">
                                          <p:val>
                                            <p:strVal val="#ppt_x"/>
                                          </p:val>
                                        </p:tav>
                                        <p:tav tm="100000">
                                          <p:val>
                                            <p:strVal val="#ppt_x"/>
                                          </p:val>
                                        </p:tav>
                                      </p:tavLst>
                                    </p:anim>
                                    <p:anim calcmode="lin" valueType="num">
                                      <p:cBhvr>
                                        <p:cTn id="52" dur="1000" fill="hold"/>
                                        <p:tgtEl>
                                          <p:spTgt spid="16"/>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40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1000"/>
                                        <p:tgtEl>
                                          <p:spTgt spid="22"/>
                                        </p:tgtEl>
                                      </p:cBhvr>
                                    </p:animEffect>
                                    <p:anim calcmode="lin" valueType="num">
                                      <p:cBhvr>
                                        <p:cTn id="56" dur="1000" fill="hold"/>
                                        <p:tgtEl>
                                          <p:spTgt spid="22"/>
                                        </p:tgtEl>
                                        <p:attrNameLst>
                                          <p:attrName>ppt_x</p:attrName>
                                        </p:attrNameLst>
                                      </p:cBhvr>
                                      <p:tavLst>
                                        <p:tav tm="0">
                                          <p:val>
                                            <p:strVal val="#ppt_x"/>
                                          </p:val>
                                        </p:tav>
                                        <p:tav tm="100000">
                                          <p:val>
                                            <p:strVal val="#ppt_x"/>
                                          </p:val>
                                        </p:tav>
                                      </p:tavLst>
                                    </p:anim>
                                    <p:anim calcmode="lin" valueType="num">
                                      <p:cBhvr>
                                        <p:cTn id="57" dur="1000" fill="hold"/>
                                        <p:tgtEl>
                                          <p:spTgt spid="22"/>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400"/>
                                  </p:stCondLst>
                                  <p:childTnLst>
                                    <p:set>
                                      <p:cBhvr>
                                        <p:cTn id="59" dur="1" fill="hold">
                                          <p:stCondLst>
                                            <p:cond delay="0"/>
                                          </p:stCondLst>
                                        </p:cTn>
                                        <p:tgtEl>
                                          <p:spTgt spid="17"/>
                                        </p:tgtEl>
                                        <p:attrNameLst>
                                          <p:attrName>style.visibility</p:attrName>
                                        </p:attrNameLst>
                                      </p:cBhvr>
                                      <p:to>
                                        <p:strVal val="visible"/>
                                      </p:to>
                                    </p:set>
                                    <p:animEffect transition="in" filter="fade">
                                      <p:cBhvr>
                                        <p:cTn id="60" dur="1000"/>
                                        <p:tgtEl>
                                          <p:spTgt spid="17"/>
                                        </p:tgtEl>
                                      </p:cBhvr>
                                    </p:animEffect>
                                    <p:anim calcmode="lin" valueType="num">
                                      <p:cBhvr>
                                        <p:cTn id="61" dur="1000" fill="hold"/>
                                        <p:tgtEl>
                                          <p:spTgt spid="17"/>
                                        </p:tgtEl>
                                        <p:attrNameLst>
                                          <p:attrName>ppt_x</p:attrName>
                                        </p:attrNameLst>
                                      </p:cBhvr>
                                      <p:tavLst>
                                        <p:tav tm="0">
                                          <p:val>
                                            <p:strVal val="#ppt_x"/>
                                          </p:val>
                                        </p:tav>
                                        <p:tav tm="100000">
                                          <p:val>
                                            <p:strVal val="#ppt_x"/>
                                          </p:val>
                                        </p:tav>
                                      </p:tavLst>
                                    </p:anim>
                                    <p:anim calcmode="lin" valueType="num">
                                      <p:cBhvr>
                                        <p:cTn id="62" dur="1000" fill="hold"/>
                                        <p:tgtEl>
                                          <p:spTgt spid="17"/>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200"/>
                                  </p:stCondLst>
                                  <p:childTnLst>
                                    <p:set>
                                      <p:cBhvr>
                                        <p:cTn id="64" dur="1" fill="hold">
                                          <p:stCondLst>
                                            <p:cond delay="0"/>
                                          </p:stCondLst>
                                        </p:cTn>
                                        <p:tgtEl>
                                          <p:spTgt spid="23"/>
                                        </p:tgtEl>
                                        <p:attrNameLst>
                                          <p:attrName>style.visibility</p:attrName>
                                        </p:attrNameLst>
                                      </p:cBhvr>
                                      <p:to>
                                        <p:strVal val="visible"/>
                                      </p:to>
                                    </p:set>
                                    <p:animEffect transition="in" filter="fade">
                                      <p:cBhvr>
                                        <p:cTn id="65" dur="1000"/>
                                        <p:tgtEl>
                                          <p:spTgt spid="23"/>
                                        </p:tgtEl>
                                      </p:cBhvr>
                                    </p:animEffect>
                                    <p:anim calcmode="lin" valueType="num">
                                      <p:cBhvr>
                                        <p:cTn id="66" dur="1000" fill="hold"/>
                                        <p:tgtEl>
                                          <p:spTgt spid="23"/>
                                        </p:tgtEl>
                                        <p:attrNameLst>
                                          <p:attrName>ppt_x</p:attrName>
                                        </p:attrNameLst>
                                      </p:cBhvr>
                                      <p:tavLst>
                                        <p:tav tm="0">
                                          <p:val>
                                            <p:strVal val="#ppt_x"/>
                                          </p:val>
                                        </p:tav>
                                        <p:tav tm="100000">
                                          <p:val>
                                            <p:strVal val="#ppt_x"/>
                                          </p:val>
                                        </p:tav>
                                      </p:tavLst>
                                    </p:anim>
                                    <p:anim calcmode="lin" valueType="num">
                                      <p:cBhvr>
                                        <p:cTn id="67" dur="1000" fill="hold"/>
                                        <p:tgtEl>
                                          <p:spTgt spid="23"/>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20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childTnLst>
                          </p:cTn>
                        </p:par>
                        <p:par>
                          <p:cTn id="73" fill="hold">
                            <p:stCondLst>
                              <p:cond delay="3900"/>
                            </p:stCondLst>
                            <p:childTnLst>
                              <p:par>
                                <p:cTn id="74" presetID="31" presetClass="entr" presetSubtype="0" fill="hold" grpId="0" nodeType="afterEffect">
                                  <p:stCondLst>
                                    <p:cond delay="0"/>
                                  </p:stCondLst>
                                  <p:childTnLst>
                                    <p:set>
                                      <p:cBhvr>
                                        <p:cTn id="75" dur="1" fill="hold">
                                          <p:stCondLst>
                                            <p:cond delay="0"/>
                                          </p:stCondLst>
                                        </p:cTn>
                                        <p:tgtEl>
                                          <p:spTgt spid="27"/>
                                        </p:tgtEl>
                                        <p:attrNameLst>
                                          <p:attrName>style.visibility</p:attrName>
                                        </p:attrNameLst>
                                      </p:cBhvr>
                                      <p:to>
                                        <p:strVal val="visible"/>
                                      </p:to>
                                    </p:set>
                                    <p:anim calcmode="lin" valueType="num">
                                      <p:cBhvr>
                                        <p:cTn id="76" dur="400" fill="hold"/>
                                        <p:tgtEl>
                                          <p:spTgt spid="27"/>
                                        </p:tgtEl>
                                        <p:attrNameLst>
                                          <p:attrName>ppt_w</p:attrName>
                                        </p:attrNameLst>
                                      </p:cBhvr>
                                      <p:tavLst>
                                        <p:tav tm="0">
                                          <p:val>
                                            <p:fltVal val="0"/>
                                          </p:val>
                                        </p:tav>
                                        <p:tav tm="100000">
                                          <p:val>
                                            <p:strVal val="#ppt_w"/>
                                          </p:val>
                                        </p:tav>
                                      </p:tavLst>
                                    </p:anim>
                                    <p:anim calcmode="lin" valueType="num">
                                      <p:cBhvr>
                                        <p:cTn id="77" dur="400" fill="hold"/>
                                        <p:tgtEl>
                                          <p:spTgt spid="27"/>
                                        </p:tgtEl>
                                        <p:attrNameLst>
                                          <p:attrName>ppt_h</p:attrName>
                                        </p:attrNameLst>
                                      </p:cBhvr>
                                      <p:tavLst>
                                        <p:tav tm="0">
                                          <p:val>
                                            <p:fltVal val="0"/>
                                          </p:val>
                                        </p:tav>
                                        <p:tav tm="100000">
                                          <p:val>
                                            <p:strVal val="#ppt_h"/>
                                          </p:val>
                                        </p:tav>
                                      </p:tavLst>
                                    </p:anim>
                                    <p:anim calcmode="lin" valueType="num">
                                      <p:cBhvr>
                                        <p:cTn id="78" dur="400" fill="hold"/>
                                        <p:tgtEl>
                                          <p:spTgt spid="27"/>
                                        </p:tgtEl>
                                        <p:attrNameLst>
                                          <p:attrName>style.rotation</p:attrName>
                                        </p:attrNameLst>
                                      </p:cBhvr>
                                      <p:tavLst>
                                        <p:tav tm="0">
                                          <p:val>
                                            <p:fltVal val="90"/>
                                          </p:val>
                                        </p:tav>
                                        <p:tav tm="100000">
                                          <p:val>
                                            <p:fltVal val="0"/>
                                          </p:val>
                                        </p:tav>
                                      </p:tavLst>
                                    </p:anim>
                                    <p:animEffect transition="in" filter="fade">
                                      <p:cBhvr>
                                        <p:cTn id="79" dur="400"/>
                                        <p:tgtEl>
                                          <p:spTgt spid="27"/>
                                        </p:tgtEl>
                                      </p:cBhvr>
                                    </p:animEffect>
                                  </p:childTnLst>
                                </p:cTn>
                              </p:par>
                            </p:childTnLst>
                          </p:cTn>
                        </p:par>
                        <p:par>
                          <p:cTn id="80" fill="hold">
                            <p:stCondLst>
                              <p:cond delay="4300"/>
                            </p:stCondLst>
                            <p:childTnLst>
                              <p:par>
                                <p:cTn id="81" presetID="22" presetClass="entr" presetSubtype="8" fill="hold" grpId="0" nodeType="afterEffect">
                                  <p:stCondLst>
                                    <p:cond delay="0"/>
                                  </p:stCondLst>
                                  <p:childTnLst>
                                    <p:set>
                                      <p:cBhvr>
                                        <p:cTn id="82" dur="1" fill="hold">
                                          <p:stCondLst>
                                            <p:cond delay="0"/>
                                          </p:stCondLst>
                                        </p:cTn>
                                        <p:tgtEl>
                                          <p:spTgt spid="19"/>
                                        </p:tgtEl>
                                        <p:attrNameLst>
                                          <p:attrName>style.visibility</p:attrName>
                                        </p:attrNameLst>
                                      </p:cBhvr>
                                      <p:to>
                                        <p:strVal val="visible"/>
                                      </p:to>
                                    </p:set>
                                    <p:animEffect transition="in" filter="wipe(left)">
                                      <p:cBhvr>
                                        <p:cTn id="83" dur="500"/>
                                        <p:tgtEl>
                                          <p:spTgt spid="19"/>
                                        </p:tgtEl>
                                      </p:cBhvr>
                                    </p:animEffect>
                                  </p:childTnLst>
                                </p:cTn>
                              </p:par>
                            </p:childTnLst>
                          </p:cTn>
                        </p:par>
                        <p:par>
                          <p:cTn id="84" fill="hold">
                            <p:stCondLst>
                              <p:cond delay="4800"/>
                            </p:stCondLst>
                            <p:childTnLst>
                              <p:par>
                                <p:cTn id="85" presetID="31" presetClass="entr" presetSubtype="0" fill="hold" grpId="0" nodeType="after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p:cTn id="87" dur="400" fill="hold"/>
                                        <p:tgtEl>
                                          <p:spTgt spid="28"/>
                                        </p:tgtEl>
                                        <p:attrNameLst>
                                          <p:attrName>ppt_w</p:attrName>
                                        </p:attrNameLst>
                                      </p:cBhvr>
                                      <p:tavLst>
                                        <p:tav tm="0">
                                          <p:val>
                                            <p:fltVal val="0"/>
                                          </p:val>
                                        </p:tav>
                                        <p:tav tm="100000">
                                          <p:val>
                                            <p:strVal val="#ppt_w"/>
                                          </p:val>
                                        </p:tav>
                                      </p:tavLst>
                                    </p:anim>
                                    <p:anim calcmode="lin" valueType="num">
                                      <p:cBhvr>
                                        <p:cTn id="88" dur="400" fill="hold"/>
                                        <p:tgtEl>
                                          <p:spTgt spid="28"/>
                                        </p:tgtEl>
                                        <p:attrNameLst>
                                          <p:attrName>ppt_h</p:attrName>
                                        </p:attrNameLst>
                                      </p:cBhvr>
                                      <p:tavLst>
                                        <p:tav tm="0">
                                          <p:val>
                                            <p:fltVal val="0"/>
                                          </p:val>
                                        </p:tav>
                                        <p:tav tm="100000">
                                          <p:val>
                                            <p:strVal val="#ppt_h"/>
                                          </p:val>
                                        </p:tav>
                                      </p:tavLst>
                                    </p:anim>
                                    <p:anim calcmode="lin" valueType="num">
                                      <p:cBhvr>
                                        <p:cTn id="89" dur="400" fill="hold"/>
                                        <p:tgtEl>
                                          <p:spTgt spid="28"/>
                                        </p:tgtEl>
                                        <p:attrNameLst>
                                          <p:attrName>style.rotation</p:attrName>
                                        </p:attrNameLst>
                                      </p:cBhvr>
                                      <p:tavLst>
                                        <p:tav tm="0">
                                          <p:val>
                                            <p:fltVal val="90"/>
                                          </p:val>
                                        </p:tav>
                                        <p:tav tm="100000">
                                          <p:val>
                                            <p:fltVal val="0"/>
                                          </p:val>
                                        </p:tav>
                                      </p:tavLst>
                                    </p:anim>
                                    <p:animEffect transition="in" filter="fade">
                                      <p:cBhvr>
                                        <p:cTn id="90" dur="400"/>
                                        <p:tgtEl>
                                          <p:spTgt spid="28"/>
                                        </p:tgtEl>
                                      </p:cBhvr>
                                    </p:animEffect>
                                  </p:childTnLst>
                                </p:cTn>
                              </p:par>
                            </p:childTnLst>
                          </p:cTn>
                        </p:par>
                        <p:par>
                          <p:cTn id="91" fill="hold">
                            <p:stCondLst>
                              <p:cond delay="5200"/>
                            </p:stCondLst>
                            <p:childTnLst>
                              <p:par>
                                <p:cTn id="92" presetID="31" presetClass="entr" presetSubtype="0" fill="hold" grpId="0" nodeType="afterEffect">
                                  <p:stCondLst>
                                    <p:cond delay="0"/>
                                  </p:stCondLst>
                                  <p:childTnLst>
                                    <p:set>
                                      <p:cBhvr>
                                        <p:cTn id="93" dur="1" fill="hold">
                                          <p:stCondLst>
                                            <p:cond delay="0"/>
                                          </p:stCondLst>
                                        </p:cTn>
                                        <p:tgtEl>
                                          <p:spTgt spid="29"/>
                                        </p:tgtEl>
                                        <p:attrNameLst>
                                          <p:attrName>style.visibility</p:attrName>
                                        </p:attrNameLst>
                                      </p:cBhvr>
                                      <p:to>
                                        <p:strVal val="visible"/>
                                      </p:to>
                                    </p:set>
                                    <p:anim calcmode="lin" valueType="num">
                                      <p:cBhvr>
                                        <p:cTn id="94" dur="400" fill="hold"/>
                                        <p:tgtEl>
                                          <p:spTgt spid="29"/>
                                        </p:tgtEl>
                                        <p:attrNameLst>
                                          <p:attrName>ppt_w</p:attrName>
                                        </p:attrNameLst>
                                      </p:cBhvr>
                                      <p:tavLst>
                                        <p:tav tm="0">
                                          <p:val>
                                            <p:fltVal val="0"/>
                                          </p:val>
                                        </p:tav>
                                        <p:tav tm="100000">
                                          <p:val>
                                            <p:strVal val="#ppt_w"/>
                                          </p:val>
                                        </p:tav>
                                      </p:tavLst>
                                    </p:anim>
                                    <p:anim calcmode="lin" valueType="num">
                                      <p:cBhvr>
                                        <p:cTn id="95" dur="400" fill="hold"/>
                                        <p:tgtEl>
                                          <p:spTgt spid="29"/>
                                        </p:tgtEl>
                                        <p:attrNameLst>
                                          <p:attrName>ppt_h</p:attrName>
                                        </p:attrNameLst>
                                      </p:cBhvr>
                                      <p:tavLst>
                                        <p:tav tm="0">
                                          <p:val>
                                            <p:fltVal val="0"/>
                                          </p:val>
                                        </p:tav>
                                        <p:tav tm="100000">
                                          <p:val>
                                            <p:strVal val="#ppt_h"/>
                                          </p:val>
                                        </p:tav>
                                      </p:tavLst>
                                    </p:anim>
                                    <p:anim calcmode="lin" valueType="num">
                                      <p:cBhvr>
                                        <p:cTn id="96" dur="400" fill="hold"/>
                                        <p:tgtEl>
                                          <p:spTgt spid="29"/>
                                        </p:tgtEl>
                                        <p:attrNameLst>
                                          <p:attrName>style.rotation</p:attrName>
                                        </p:attrNameLst>
                                      </p:cBhvr>
                                      <p:tavLst>
                                        <p:tav tm="0">
                                          <p:val>
                                            <p:fltVal val="90"/>
                                          </p:val>
                                        </p:tav>
                                        <p:tav tm="100000">
                                          <p:val>
                                            <p:fltVal val="0"/>
                                          </p:val>
                                        </p:tav>
                                      </p:tavLst>
                                    </p:anim>
                                    <p:animEffect transition="in" filter="fade">
                                      <p:cBhvr>
                                        <p:cTn id="97" dur="400"/>
                                        <p:tgtEl>
                                          <p:spTgt spid="29"/>
                                        </p:tgtEl>
                                      </p:cBhvr>
                                    </p:animEffect>
                                  </p:childTnLst>
                                </p:cTn>
                              </p:par>
                            </p:childTnLst>
                          </p:cTn>
                        </p:par>
                        <p:par>
                          <p:cTn id="98" fill="hold">
                            <p:stCondLst>
                              <p:cond delay="5600"/>
                            </p:stCondLst>
                            <p:childTnLst>
                              <p:par>
                                <p:cTn id="99" presetID="31" presetClass="entr" presetSubtype="0" fill="hold" grpId="0" nodeType="afterEffect">
                                  <p:stCondLst>
                                    <p:cond delay="0"/>
                                  </p:stCondLst>
                                  <p:childTnLst>
                                    <p:set>
                                      <p:cBhvr>
                                        <p:cTn id="100" dur="1" fill="hold">
                                          <p:stCondLst>
                                            <p:cond delay="0"/>
                                          </p:stCondLst>
                                        </p:cTn>
                                        <p:tgtEl>
                                          <p:spTgt spid="30"/>
                                        </p:tgtEl>
                                        <p:attrNameLst>
                                          <p:attrName>style.visibility</p:attrName>
                                        </p:attrNameLst>
                                      </p:cBhvr>
                                      <p:to>
                                        <p:strVal val="visible"/>
                                      </p:to>
                                    </p:set>
                                    <p:anim calcmode="lin" valueType="num">
                                      <p:cBhvr>
                                        <p:cTn id="101" dur="400" fill="hold"/>
                                        <p:tgtEl>
                                          <p:spTgt spid="30"/>
                                        </p:tgtEl>
                                        <p:attrNameLst>
                                          <p:attrName>ppt_w</p:attrName>
                                        </p:attrNameLst>
                                      </p:cBhvr>
                                      <p:tavLst>
                                        <p:tav tm="0">
                                          <p:val>
                                            <p:fltVal val="0"/>
                                          </p:val>
                                        </p:tav>
                                        <p:tav tm="100000">
                                          <p:val>
                                            <p:strVal val="#ppt_w"/>
                                          </p:val>
                                        </p:tav>
                                      </p:tavLst>
                                    </p:anim>
                                    <p:anim calcmode="lin" valueType="num">
                                      <p:cBhvr>
                                        <p:cTn id="102" dur="400" fill="hold"/>
                                        <p:tgtEl>
                                          <p:spTgt spid="30"/>
                                        </p:tgtEl>
                                        <p:attrNameLst>
                                          <p:attrName>ppt_h</p:attrName>
                                        </p:attrNameLst>
                                      </p:cBhvr>
                                      <p:tavLst>
                                        <p:tav tm="0">
                                          <p:val>
                                            <p:fltVal val="0"/>
                                          </p:val>
                                        </p:tav>
                                        <p:tav tm="100000">
                                          <p:val>
                                            <p:strVal val="#ppt_h"/>
                                          </p:val>
                                        </p:tav>
                                      </p:tavLst>
                                    </p:anim>
                                    <p:anim calcmode="lin" valueType="num">
                                      <p:cBhvr>
                                        <p:cTn id="103" dur="400" fill="hold"/>
                                        <p:tgtEl>
                                          <p:spTgt spid="30"/>
                                        </p:tgtEl>
                                        <p:attrNameLst>
                                          <p:attrName>style.rotation</p:attrName>
                                        </p:attrNameLst>
                                      </p:cBhvr>
                                      <p:tavLst>
                                        <p:tav tm="0">
                                          <p:val>
                                            <p:fltVal val="90"/>
                                          </p:val>
                                        </p:tav>
                                        <p:tav tm="100000">
                                          <p:val>
                                            <p:fltVal val="0"/>
                                          </p:val>
                                        </p:tav>
                                      </p:tavLst>
                                    </p:anim>
                                    <p:animEffect transition="in" filter="fade">
                                      <p:cBhvr>
                                        <p:cTn id="104" dur="400"/>
                                        <p:tgtEl>
                                          <p:spTgt spid="30"/>
                                        </p:tgtEl>
                                      </p:cBhvr>
                                    </p:animEffect>
                                  </p:childTnLst>
                                </p:cTn>
                              </p:par>
                            </p:childTnLst>
                          </p:cTn>
                        </p:par>
                        <p:par>
                          <p:cTn id="105" fill="hold">
                            <p:stCondLst>
                              <p:cond delay="6000"/>
                            </p:stCondLst>
                            <p:childTnLst>
                              <p:par>
                                <p:cTn id="106" presetID="22" presetClass="entr" presetSubtype="8" fill="hold" grpId="0" nodeType="after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wipe(left)">
                                      <p:cBhvr>
                                        <p:cTn id="108" dur="500"/>
                                        <p:tgtEl>
                                          <p:spTgt spid="31"/>
                                        </p:tgtEl>
                                      </p:cBhvr>
                                    </p:animEffect>
                                  </p:childTnLst>
                                </p:cTn>
                              </p:par>
                            </p:childTnLst>
                          </p:cTn>
                        </p:par>
                        <p:par>
                          <p:cTn id="109" fill="hold">
                            <p:stCondLst>
                              <p:cond delay="6500"/>
                            </p:stCondLst>
                            <p:childTnLst>
                              <p:par>
                                <p:cTn id="110" presetID="22" presetClass="entr" presetSubtype="8"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Effect transition="in" filter="wipe(left)">
                                      <p:cBhvr>
                                        <p:cTn id="112" dur="500"/>
                                        <p:tgtEl>
                                          <p:spTgt spid="32"/>
                                        </p:tgtEl>
                                      </p:cBhvr>
                                    </p:animEffect>
                                  </p:childTnLst>
                                </p:cTn>
                              </p:par>
                            </p:childTnLst>
                          </p:cTn>
                        </p:par>
                        <p:par>
                          <p:cTn id="113" fill="hold">
                            <p:stCondLst>
                              <p:cond delay="7000"/>
                            </p:stCondLst>
                            <p:childTnLst>
                              <p:par>
                                <p:cTn id="114" presetID="22" presetClass="entr" presetSubtype="8" fill="hold" grpId="0" nodeType="afterEffect">
                                  <p:stCondLst>
                                    <p:cond delay="0"/>
                                  </p:stCondLst>
                                  <p:childTnLst>
                                    <p:set>
                                      <p:cBhvr>
                                        <p:cTn id="115" dur="1" fill="hold">
                                          <p:stCondLst>
                                            <p:cond delay="0"/>
                                          </p:stCondLst>
                                        </p:cTn>
                                        <p:tgtEl>
                                          <p:spTgt spid="33"/>
                                        </p:tgtEl>
                                        <p:attrNameLst>
                                          <p:attrName>style.visibility</p:attrName>
                                        </p:attrNameLst>
                                      </p:cBhvr>
                                      <p:to>
                                        <p:strVal val="visible"/>
                                      </p:to>
                                    </p:set>
                                    <p:animEffect transition="in" filter="wipe(left)">
                                      <p:cBhvr>
                                        <p:cTn id="11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87" grpId="0"/>
      <p:bldP spid="11" grpId="0" animBg="1"/>
      <p:bldP spid="12" grpId="0" animBg="1"/>
      <p:bldP spid="13" grpId="0" animBg="1"/>
      <p:bldP spid="14" grpId="0" animBg="1"/>
      <p:bldP spid="15" grpId="0" animBg="1"/>
      <p:bldP spid="16" grpId="0" animBg="1"/>
      <p:bldP spid="17" grpId="0" animBg="1"/>
      <p:bldP spid="18" grpId="0" animBg="1"/>
      <p:bldP spid="19" grpId="0"/>
      <p:bldP spid="20" grpId="0"/>
      <p:bldP spid="21" grpId="0"/>
      <p:bldP spid="22" grpId="0"/>
      <p:bldP spid="23" grpId="0"/>
      <p:bldP spid="27" grpId="0"/>
      <p:bldP spid="28" grpId="0"/>
      <p:bldP spid="29" grpId="0"/>
      <p:bldP spid="30" grpId="0"/>
      <p:bldP spid="31" grpId="0"/>
      <p:bldP spid="32" grpId="0"/>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sp>
        <p:nvSpPr>
          <p:cNvPr id="28" name="Rectangle 15"/>
          <p:cNvSpPr>
            <a:spLocks noChangeArrowheads="1"/>
          </p:cNvSpPr>
          <p:nvPr/>
        </p:nvSpPr>
        <p:spPr bwMode="auto">
          <a:xfrm>
            <a:off x="5524673" y="1334132"/>
            <a:ext cx="5998940" cy="4951506"/>
          </a:xfrm>
          <a:prstGeom prst="rect">
            <a:avLst/>
          </a:prstGeom>
          <a:solidFill>
            <a:srgbClr val="484849">
              <a:lumMod val="20000"/>
              <a:lumOff val="80000"/>
            </a:srgbClr>
          </a:solidFill>
          <a:ln>
            <a:noFill/>
          </a:ln>
        </p:spPr>
        <p:txBody>
          <a:bodyPr vert="horz" wrap="square" lIns="91400" tIns="45699" rIns="91400" bIns="45699"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36" name="TextBox 35"/>
          <p:cNvSpPr txBox="1"/>
          <p:nvPr/>
        </p:nvSpPr>
        <p:spPr>
          <a:xfrm>
            <a:off x="5810336" y="1428106"/>
            <a:ext cx="5522834" cy="4744141"/>
          </a:xfrm>
          <a:prstGeom prst="rect">
            <a:avLst/>
          </a:prstGeom>
          <a:noFill/>
        </p:spPr>
        <p:txBody>
          <a:bodyPr wrap="square" lIns="91400" tIns="45699" rIns="91400" bIns="45699" rtlCol="0">
            <a:spAutoFit/>
          </a:bodyPr>
          <a:lstStyle/>
          <a:p>
            <a:pPr algn="just" defTabSz="1218804">
              <a:lnSpc>
                <a:spcPct val="140000"/>
              </a:lnSpc>
              <a:defRPr/>
            </a:pPr>
            <a:r>
              <a:rPr lang="zh-CN" altLang="en-US" sz="2399" dirty="0">
                <a:latin typeface="黑体" pitchFamily="49" charset="-122"/>
              </a:rPr>
              <a:t>    小微创贷借款人在</a:t>
            </a:r>
            <a:r>
              <a:rPr lang="zh-CN" altLang="en-US" sz="2399" dirty="0">
                <a:solidFill>
                  <a:srgbClr val="FF0000"/>
                </a:solidFill>
                <a:latin typeface="黑体" pitchFamily="49" charset="-122"/>
              </a:rPr>
              <a:t>市人力社保局官网首页</a:t>
            </a:r>
            <a:r>
              <a:rPr lang="zh-CN" altLang="en-US" sz="2399" dirty="0">
                <a:latin typeface="黑体" pitchFamily="49" charset="-122"/>
              </a:rPr>
              <a:t>左上角，选择</a:t>
            </a:r>
            <a:r>
              <a:rPr lang="zh-CN" altLang="en-US" sz="2399" dirty="0">
                <a:solidFill>
                  <a:srgbClr val="FF0000"/>
                </a:solidFill>
                <a:latin typeface="黑体" pitchFamily="49" charset="-122"/>
              </a:rPr>
              <a:t>“法人登录”</a:t>
            </a:r>
            <a:r>
              <a:rPr lang="zh-CN" altLang="en-US" sz="2399" dirty="0">
                <a:latin typeface="黑体" pitchFamily="49" charset="-122"/>
              </a:rPr>
              <a:t>，进入“创业担保贷款借款人资格认定”申请界面，填写相关信息进行申请。审核通过的系统会向申请人</a:t>
            </a:r>
            <a:r>
              <a:rPr lang="zh-CN" altLang="en-US" sz="2399" dirty="0">
                <a:solidFill>
                  <a:srgbClr val="FF0000"/>
                </a:solidFill>
                <a:latin typeface="黑体" pitchFamily="49" charset="-122"/>
              </a:rPr>
              <a:t>发送告知短信。   </a:t>
            </a:r>
            <a:endParaRPr lang="en-US" altLang="zh-CN" sz="2399" dirty="0">
              <a:solidFill>
                <a:srgbClr val="FF0000"/>
              </a:solidFill>
              <a:latin typeface="黑体" pitchFamily="49" charset="-122"/>
            </a:endParaRPr>
          </a:p>
          <a:p>
            <a:pPr algn="just" defTabSz="1218804">
              <a:lnSpc>
                <a:spcPct val="140000"/>
              </a:lnSpc>
              <a:defRPr/>
            </a:pPr>
            <a:r>
              <a:rPr lang="en-US" altLang="zh-CN" sz="2399" dirty="0">
                <a:solidFill>
                  <a:srgbClr val="FF0000"/>
                </a:solidFill>
                <a:latin typeface="黑体" pitchFamily="49" charset="-122"/>
              </a:rPr>
              <a:t>    </a:t>
            </a:r>
            <a:r>
              <a:rPr lang="zh-CN" altLang="en-US" sz="2399" dirty="0">
                <a:latin typeface="黑体" pitchFamily="49" charset="-122"/>
              </a:rPr>
              <a:t>资格认定是对借款人是否属于政策扶持范围的资格审核。</a:t>
            </a:r>
            <a:r>
              <a:rPr lang="zh-CN" altLang="en-US" sz="2399" dirty="0">
                <a:solidFill>
                  <a:srgbClr val="FF0000"/>
                </a:solidFill>
                <a:latin typeface="黑体" pitchFamily="49" charset="-122"/>
              </a:rPr>
              <a:t>担保机构、经办银行将根据借款人的具体情况决定是否提供担保和贷款。</a:t>
            </a:r>
            <a:endParaRPr lang="zh-CN" altLang="en-US" sz="2399" kern="0" dirty="0">
              <a:solidFill>
                <a:srgbClr val="FF0000"/>
              </a:solidFill>
              <a:latin typeface="黑体" pitchFamily="49" charset="-122"/>
            </a:endParaRPr>
          </a:p>
        </p:txBody>
      </p:sp>
      <p:pic>
        <p:nvPicPr>
          <p:cNvPr id="2050" name="Picture 2" descr="C:\Users\hp\Desktop\371.jpg"/>
          <p:cNvPicPr>
            <a:picLocks noChangeAspect="1" noChangeArrowheads="1"/>
          </p:cNvPicPr>
          <p:nvPr/>
        </p:nvPicPr>
        <p:blipFill>
          <a:blip r:embed="rId3"/>
          <a:srcRect/>
          <a:stretch>
            <a:fillRect/>
          </a:stretch>
        </p:blipFill>
        <p:spPr bwMode="auto">
          <a:xfrm>
            <a:off x="573168" y="1334132"/>
            <a:ext cx="4761063" cy="4951506"/>
          </a:xfrm>
          <a:prstGeom prst="rect">
            <a:avLst/>
          </a:prstGeom>
          <a:noFill/>
        </p:spPr>
      </p:pic>
      <p:sp>
        <p:nvSpPr>
          <p:cNvPr id="11" name="矩形 3"/>
          <p:cNvSpPr>
            <a:spLocks noChangeArrowheads="1"/>
          </p:cNvSpPr>
          <p:nvPr/>
        </p:nvSpPr>
        <p:spPr bwMode="auto">
          <a:xfrm>
            <a:off x="1527609" y="266687"/>
            <a:ext cx="7615472"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dirty="0">
                <a:solidFill>
                  <a:srgbClr val="0067B4"/>
                </a:solidFill>
                <a:latin typeface="Arial" panose="020B0604020202020204" pitchFamily="34" charset="0"/>
                <a:cs typeface="Arial" panose="020B0604020202020204" pitchFamily="34" charset="0"/>
              </a:rPr>
              <a:t>小微创贷</a:t>
            </a:r>
            <a:r>
              <a:rPr lang="zh-CN" altLang="en-US" sz="3332" b="1" dirty="0">
                <a:solidFill>
                  <a:srgbClr val="0067B4"/>
                </a:solidFill>
                <a:latin typeface="Arial" panose="020B0604020202020204" pitchFamily="34" charset="0"/>
                <a:cs typeface="Arial" panose="020B0604020202020204" pitchFamily="34" charset="0"/>
              </a:rPr>
              <a:t>借款人资格认定        </a:t>
            </a:r>
            <a:r>
              <a:rPr lang="zh-CN" altLang="en-US" sz="3332" b="1" dirty="0">
                <a:solidFill>
                  <a:srgbClr val="FF0000"/>
                </a:solidFill>
                <a:latin typeface="Arial" panose="020B0604020202020204" pitchFamily="34" charset="0"/>
                <a:cs typeface="Arial" panose="020B0604020202020204" pitchFamily="34" charset="0"/>
              </a:rPr>
              <a:t>线上申请</a:t>
            </a:r>
          </a:p>
        </p:txBody>
      </p:sp>
      <p:pic>
        <p:nvPicPr>
          <p:cNvPr id="12" name="Picture 3" descr="C:\Users\hp\Desktop\u=3275047990,953721878&amp;fm=26&amp;gp=0.jpg"/>
          <p:cNvPicPr>
            <a:picLocks noChangeAspect="1" noChangeArrowheads="1"/>
          </p:cNvPicPr>
          <p:nvPr/>
        </p:nvPicPr>
        <p:blipFill>
          <a:blip r:embed="rId4" cstate="print"/>
          <a:srcRect/>
          <a:stretch>
            <a:fillRect/>
          </a:stretch>
        </p:blipFill>
        <p:spPr bwMode="auto">
          <a:xfrm>
            <a:off x="6476885" y="286698"/>
            <a:ext cx="571328" cy="571328"/>
          </a:xfrm>
          <a:prstGeom prst="rect">
            <a:avLst/>
          </a:prstGeom>
          <a:noFill/>
        </p:spPr>
      </p:pic>
    </p:spTree>
    <p:extLst>
      <p:ext uri="{BB962C8B-B14F-4D97-AF65-F5344CB8AC3E}">
        <p14:creationId xmlns:p14="http://schemas.microsoft.com/office/powerpoint/2010/main" val="353709777"/>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arn(inVertical)">
                                      <p:cBhvr>
                                        <p:cTn id="10" dur="500"/>
                                        <p:tgtEl>
                                          <p:spTgt spid="80"/>
                                        </p:tgtEl>
                                      </p:cBhvr>
                                    </p:animEffect>
                                  </p:childTnLst>
                                </p:cTn>
                              </p:par>
                              <p:par>
                                <p:cTn id="11" presetID="22" presetClass="entr" presetSubtype="8"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up)">
                                      <p:cBhvr>
                                        <p:cTn id="16" dur="500"/>
                                        <p:tgtEl>
                                          <p:spTgt spid="36"/>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36"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graphicFrame>
        <p:nvGraphicFramePr>
          <p:cNvPr id="17" name="表格 16"/>
          <p:cNvGraphicFramePr>
            <a:graphicFrameLocks noGrp="1"/>
          </p:cNvGraphicFramePr>
          <p:nvPr>
            <p:extLst/>
          </p:nvPr>
        </p:nvGraphicFramePr>
        <p:xfrm>
          <a:off x="477943" y="1316343"/>
          <a:ext cx="11236111" cy="5065758"/>
        </p:xfrm>
        <a:graphic>
          <a:graphicData uri="http://schemas.openxmlformats.org/drawingml/2006/table">
            <a:tbl>
              <a:tblPr firstRow="1" bandRow="1">
                <a:tableStyleId>{BC89EF96-8CEA-46FF-86C4-4CE0E7609802}</a:tableStyleId>
              </a:tblPr>
              <a:tblGrid>
                <a:gridCol w="1700201"/>
                <a:gridCol w="1537324"/>
                <a:gridCol w="1523540"/>
                <a:gridCol w="1670133"/>
                <a:gridCol w="1552357"/>
                <a:gridCol w="1538574"/>
                <a:gridCol w="1713982"/>
              </a:tblGrid>
              <a:tr h="920516">
                <a:tc>
                  <a:txBody>
                    <a:bodyPr/>
                    <a:lstStyle/>
                    <a:p>
                      <a:pPr algn="ctr"/>
                      <a:r>
                        <a:rPr lang="zh-CN" altLang="en-US" sz="2400" dirty="0" smtClean="0">
                          <a:ln>
                            <a:noFill/>
                          </a:ln>
                          <a:solidFill>
                            <a:srgbClr val="FF6600"/>
                          </a:solidFill>
                          <a:latin typeface="微软雅黑" panose="020B0503020204020204" pitchFamily="34" charset="-122"/>
                          <a:ea typeface="微软雅黑" panose="020B0503020204020204" pitchFamily="34" charset="-122"/>
                        </a:rPr>
                        <a:t>贷款对象</a:t>
                      </a:r>
                    </a:p>
                  </a:txBody>
                  <a:tcPr marL="121882" marR="121882" marT="60941" marB="60941" anchor="ctr">
                    <a:lnL w="12700">
                      <a:solidFill>
                        <a:schemeClr val="tx1"/>
                      </a:solidFill>
                      <a:prstDash val="solid"/>
                    </a:lnL>
                    <a:lnR w="12700">
                      <a:solidFill>
                        <a:schemeClr val="tx1"/>
                      </a:solidFill>
                      <a:prstDash val="solid"/>
                    </a:lnR>
                    <a:lnT w="12700">
                      <a:solidFill>
                        <a:schemeClr val="tx1"/>
                      </a:solidFill>
                      <a:prstDash val="soli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algn="ctr"/>
                      <a:r>
                        <a:rPr lang="zh-CN" altLang="en-US" sz="2400" dirty="0" smtClean="0">
                          <a:ln>
                            <a:noFill/>
                          </a:ln>
                          <a:solidFill>
                            <a:srgbClr val="FF6600"/>
                          </a:solidFill>
                          <a:latin typeface="微软雅黑" panose="020B0503020204020204" pitchFamily="34" charset="-122"/>
                          <a:ea typeface="微软雅黑" panose="020B0503020204020204" pitchFamily="34" charset="-122"/>
                        </a:rPr>
                        <a:t>贷款类型</a:t>
                      </a:r>
                    </a:p>
                  </a:txBody>
                  <a:tcPr marL="121882" marR="121882" marT="60941" marB="60941" anchor="ctr">
                    <a:lnL w="12700" cap="flat" cmpd="sng" algn="ctr">
                      <a:solidFill>
                        <a:schemeClr val="tx1"/>
                      </a:solidFill>
                      <a:prstDash val="solid"/>
                      <a:round/>
                      <a:headEnd type="none" w="med" len="med"/>
                      <a:tailEnd type="none" w="med" len="me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accent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2400" dirty="0" smtClean="0">
                          <a:ln>
                            <a:noFill/>
                          </a:ln>
                          <a:solidFill>
                            <a:srgbClr val="FF6600"/>
                          </a:solidFill>
                          <a:latin typeface="微软雅黑" panose="020B0503020204020204" pitchFamily="34" charset="-122"/>
                          <a:ea typeface="微软雅黑" panose="020B0503020204020204" pitchFamily="34" charset="-122"/>
                        </a:rPr>
                        <a:t>资格要件</a:t>
                      </a:r>
                    </a:p>
                  </a:txBody>
                  <a:tcPr marL="121882" marR="121882" marT="60941" marB="60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prstDash val="soli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2400" dirty="0" smtClean="0">
                          <a:ln>
                            <a:noFill/>
                          </a:ln>
                          <a:solidFill>
                            <a:srgbClr val="FF6600"/>
                          </a:solidFill>
                          <a:latin typeface="微软雅黑" panose="020B0503020204020204" pitchFamily="34" charset="-122"/>
                          <a:ea typeface="微软雅黑" panose="020B0503020204020204" pitchFamily="34" charset="-122"/>
                        </a:rPr>
                        <a:t>贷款额度</a:t>
                      </a:r>
                    </a:p>
                  </a:txBody>
                  <a:tcPr marL="121882" marR="121882" marT="60941" marB="60941" anchor="ctr">
                    <a:lnL w="12700" cap="flat" cmpd="sng" algn="ctr">
                      <a:solidFill>
                        <a:schemeClr val="tx1"/>
                      </a:solidFill>
                      <a:prstDash val="solid"/>
                      <a:round/>
                      <a:headEnd type="none" w="med" len="med"/>
                      <a:tailEnd type="none" w="med" len="med"/>
                    </a:lnL>
                    <a:lnR w="12700">
                      <a:solidFill>
                        <a:schemeClr val="tx1"/>
                      </a:solidFill>
                      <a:prstDash val="solid"/>
                    </a:lnR>
                    <a:lnT w="12700">
                      <a:solidFill>
                        <a:schemeClr val="tx1"/>
                      </a:solidFill>
                      <a:prstDash val="soli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algn="ctr"/>
                      <a:r>
                        <a:rPr lang="zh-CN" altLang="en-US" sz="2400" dirty="0" smtClean="0">
                          <a:ln>
                            <a:noFill/>
                          </a:ln>
                          <a:solidFill>
                            <a:srgbClr val="FF6600"/>
                          </a:solidFill>
                          <a:latin typeface="微软雅黑" panose="020B0503020204020204" pitchFamily="34" charset="-122"/>
                          <a:ea typeface="微软雅黑" panose="020B0503020204020204" pitchFamily="34" charset="-122"/>
                        </a:rPr>
                        <a:t>贷款期限</a:t>
                      </a:r>
                    </a:p>
                  </a:txBody>
                  <a:tcPr marL="121882" marR="121882" marT="60941" marB="60941"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accent5"/>
                    </a:solidFill>
                  </a:tcPr>
                </a:tc>
                <a:tc>
                  <a:txBody>
                    <a:bodyPr/>
                    <a:lstStyle/>
                    <a:p>
                      <a:pPr algn="ctr"/>
                      <a:r>
                        <a:rPr lang="zh-CN" altLang="en-US" sz="2400" dirty="0" smtClean="0">
                          <a:ln>
                            <a:noFill/>
                          </a:ln>
                          <a:solidFill>
                            <a:srgbClr val="FF6600"/>
                          </a:solidFill>
                          <a:latin typeface="微软雅黑" panose="020B0503020204020204" pitchFamily="34" charset="-122"/>
                          <a:ea typeface="微软雅黑" panose="020B0503020204020204" pitchFamily="34" charset="-122"/>
                        </a:rPr>
                        <a:t>担保措施</a:t>
                      </a:r>
                    </a:p>
                  </a:txBody>
                  <a:tcPr marL="121882" marR="121882" marT="60941" marB="60941" anchor="ctr">
                    <a:lnL w="12700">
                      <a:solidFill>
                        <a:schemeClr val="tx1"/>
                      </a:solidFill>
                      <a:prstDash val="solid"/>
                    </a:lnL>
                    <a:lnR w="12700" cap="flat" cmpd="sng" algn="ctr">
                      <a:solidFill>
                        <a:schemeClr val="tx1"/>
                      </a:solidFill>
                      <a:prstDash val="solid"/>
                      <a:round/>
                      <a:headEnd type="none" w="med" len="med"/>
                      <a:tailEnd type="none" w="med" len="med"/>
                    </a:lnR>
                    <a:lnT w="12700">
                      <a:solidFill>
                        <a:schemeClr val="tx1"/>
                      </a:solidFill>
                      <a:prstDash val="soli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algn="ctr"/>
                      <a:r>
                        <a:rPr lang="zh-CN" altLang="en-US" sz="2400" dirty="0" smtClean="0">
                          <a:ln>
                            <a:noFill/>
                          </a:ln>
                          <a:solidFill>
                            <a:srgbClr val="FF6600"/>
                          </a:solidFill>
                          <a:latin typeface="微软雅黑" panose="020B0503020204020204" pitchFamily="34" charset="-122"/>
                          <a:ea typeface="微软雅黑" panose="020B0503020204020204" pitchFamily="34" charset="-122"/>
                        </a:rPr>
                        <a:t>贷款利率</a:t>
                      </a:r>
                    </a:p>
                  </a:txBody>
                  <a:tcPr marL="121882" marR="121882" marT="60941" marB="60941"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accent5"/>
                    </a:solidFill>
                  </a:tcPr>
                </a:tc>
              </a:tr>
              <a:tr h="1950118">
                <a:tc rowSpan="2">
                  <a:txBody>
                    <a:bodyPr/>
                    <a:lstStyle/>
                    <a:p>
                      <a:pPr algn="just"/>
                      <a:r>
                        <a:rPr lang="zh-CN" altLang="en-US" sz="2100" b="1" dirty="0" smtClean="0">
                          <a:solidFill>
                            <a:srgbClr val="FF6600"/>
                          </a:solidFill>
                          <a:latin typeface="黑体" pitchFamily="49" charset="-122"/>
                          <a:ea typeface="黑体" pitchFamily="49" charset="-122"/>
                        </a:rPr>
                        <a:t>在本市注册经营、资信良好、有具体经营项目的小型微型企业、个体工商户、农民专业合作社、民办非企业单位等创业主体。</a:t>
                      </a:r>
                      <a:endParaRPr lang="zh-CN" altLang="en-US" sz="2100" b="1" dirty="0" smtClean="0">
                        <a:ln>
                          <a:noFill/>
                        </a:ln>
                        <a:solidFill>
                          <a:srgbClr val="FF6600"/>
                        </a:solidFill>
                      </a:endParaRPr>
                    </a:p>
                  </a:txBody>
                  <a:tcPr marL="121882" marR="121882" marT="60941" marB="60941" anchor="ctr">
                    <a:lnL w="12700">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algn="ctr"/>
                      <a:r>
                        <a:rPr lang="zh-CN" altLang="en-US" sz="2400" b="1" dirty="0" smtClean="0">
                          <a:ln>
                            <a:noFill/>
                          </a:ln>
                          <a:solidFill>
                            <a:srgbClr val="FF6600"/>
                          </a:solidFill>
                          <a:latin typeface="黑体" pitchFamily="49" charset="-122"/>
                          <a:ea typeface="黑体" pitchFamily="49" charset="-122"/>
                        </a:rPr>
                        <a:t>个人创贷</a:t>
                      </a:r>
                    </a:p>
                  </a:txBody>
                  <a:tcPr marL="121882" marR="121882" marT="60941" marB="60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prstDash val="soli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algn="just"/>
                      <a:r>
                        <a:rPr lang="zh-CN" altLang="en-US" sz="2400" b="1" dirty="0" smtClean="0">
                          <a:ln>
                            <a:noFill/>
                          </a:ln>
                          <a:solidFill>
                            <a:srgbClr val="FF6600"/>
                          </a:solidFill>
                          <a:latin typeface="黑体" pitchFamily="49" charset="-122"/>
                          <a:ea typeface="黑体" pitchFamily="49" charset="-122"/>
                        </a:rPr>
                        <a:t>除特定贷款外，本人及配偶无其他贷款记录。</a:t>
                      </a:r>
                    </a:p>
                  </a:txBody>
                  <a:tcPr marL="121882" marR="121882" marT="60941" marB="60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algn="ctr"/>
                      <a:r>
                        <a:rPr lang="en-US" altLang="zh-CN" sz="2400" b="1" dirty="0" smtClean="0">
                          <a:ln>
                            <a:noFill/>
                          </a:ln>
                          <a:solidFill>
                            <a:srgbClr val="FF6600"/>
                          </a:solidFill>
                          <a:latin typeface="黑体" pitchFamily="49" charset="-122"/>
                          <a:ea typeface="黑体" pitchFamily="49" charset="-122"/>
                        </a:rPr>
                        <a:t>0-50</a:t>
                      </a:r>
                      <a:r>
                        <a:rPr lang="zh-CN" altLang="en-US" sz="2400" b="1" dirty="0" smtClean="0">
                          <a:ln>
                            <a:noFill/>
                          </a:ln>
                          <a:solidFill>
                            <a:srgbClr val="FF6600"/>
                          </a:solidFill>
                          <a:latin typeface="黑体" pitchFamily="49" charset="-122"/>
                          <a:ea typeface="黑体" pitchFamily="49" charset="-122"/>
                        </a:rPr>
                        <a:t>万元</a:t>
                      </a:r>
                    </a:p>
                  </a:txBody>
                  <a:tcPr marL="121882" marR="121882" marT="60941" marB="60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algn="ctr"/>
                      <a:r>
                        <a:rPr lang="zh-CN" altLang="en-US" sz="2400" b="1" dirty="0" smtClean="0">
                          <a:ln>
                            <a:noFill/>
                          </a:ln>
                          <a:solidFill>
                            <a:srgbClr val="FF6600"/>
                          </a:solidFill>
                          <a:latin typeface="黑体" pitchFamily="49" charset="-122"/>
                          <a:ea typeface="黑体" pitchFamily="49" charset="-122"/>
                        </a:rPr>
                        <a:t>最长</a:t>
                      </a:r>
                      <a:r>
                        <a:rPr lang="en-US" altLang="zh-CN" sz="2400" b="1" dirty="0" smtClean="0">
                          <a:ln>
                            <a:noFill/>
                          </a:ln>
                          <a:solidFill>
                            <a:srgbClr val="FF6600"/>
                          </a:solidFill>
                          <a:latin typeface="黑体" pitchFamily="49" charset="-122"/>
                          <a:ea typeface="黑体" pitchFamily="49" charset="-122"/>
                        </a:rPr>
                        <a:t>3</a:t>
                      </a:r>
                      <a:r>
                        <a:rPr lang="zh-CN" altLang="en-US" sz="2400" b="1" dirty="0" smtClean="0">
                          <a:ln>
                            <a:noFill/>
                          </a:ln>
                          <a:solidFill>
                            <a:srgbClr val="FF6600"/>
                          </a:solidFill>
                          <a:latin typeface="黑体" pitchFamily="49" charset="-122"/>
                          <a:ea typeface="黑体" pitchFamily="49" charset="-122"/>
                        </a:rPr>
                        <a:t>年</a:t>
                      </a:r>
                    </a:p>
                  </a:txBody>
                  <a:tcPr marL="121882" marR="121882" marT="60941" marB="60941" anchor="ctr">
                    <a:lnL w="12700">
                      <a:solidFill>
                        <a:schemeClr val="tx1"/>
                      </a:solidFill>
                      <a:prstDash val="solid"/>
                    </a:lnL>
                    <a:lnR w="12700" cap="flat" cmpd="sng" algn="ctr">
                      <a:solidFill>
                        <a:schemeClr val="tx1"/>
                      </a:solidFill>
                      <a:prstDash val="solid"/>
                      <a:round/>
                      <a:headEnd type="none" w="med" len="med"/>
                      <a:tailEnd type="none" w="med" len="med"/>
                    </a:lnR>
                    <a:lnT w="12700">
                      <a:solidFill>
                        <a:schemeClr val="tx1"/>
                      </a:solidFill>
                      <a:prstDash val="soli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400" b="1" dirty="0" smtClean="0">
                          <a:ln>
                            <a:noFill/>
                          </a:ln>
                          <a:solidFill>
                            <a:srgbClr val="FF6600"/>
                          </a:solidFill>
                          <a:latin typeface="黑体" pitchFamily="49" charset="-122"/>
                          <a:ea typeface="黑体" pitchFamily="49" charset="-122"/>
                        </a:rPr>
                        <a:t>原则上免除反担保。</a:t>
                      </a:r>
                    </a:p>
                  </a:txBody>
                  <a:tcPr marL="121882" marR="121882" marT="60941" marB="60941" anchor="ctr">
                    <a:lnL w="12700">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zh-CN" altLang="en-US" sz="2400" b="1" dirty="0" smtClean="0">
                          <a:solidFill>
                            <a:srgbClr val="FF6600"/>
                          </a:solidFill>
                          <a:latin typeface="黑体" pitchFamily="49" charset="-122"/>
                          <a:ea typeface="黑体" pitchFamily="49" charset="-122"/>
                        </a:rPr>
                        <a:t>贷款利率不超过</a:t>
                      </a:r>
                      <a:r>
                        <a:rPr lang="en-US" sz="2400" b="1" dirty="0" smtClean="0">
                          <a:solidFill>
                            <a:srgbClr val="FF6600"/>
                          </a:solidFill>
                          <a:latin typeface="黑体" pitchFamily="49" charset="-122"/>
                          <a:ea typeface="黑体" pitchFamily="49" charset="-122"/>
                        </a:rPr>
                        <a:t>LPR+50BP</a:t>
                      </a:r>
                      <a:r>
                        <a:rPr lang="zh-CN" altLang="en-US" sz="2400" b="1" dirty="0" smtClean="0">
                          <a:solidFill>
                            <a:srgbClr val="FF6600"/>
                          </a:solidFill>
                          <a:latin typeface="黑体" pitchFamily="49" charset="-122"/>
                          <a:ea typeface="黑体" pitchFamily="49" charset="-122"/>
                        </a:rPr>
                        <a:t>。</a:t>
                      </a:r>
                      <a:endParaRPr lang="en-US" altLang="zh-CN" sz="2400" b="1" dirty="0" smtClean="0">
                        <a:solidFill>
                          <a:srgbClr val="FF6600"/>
                        </a:solidFill>
                        <a:latin typeface="黑体" pitchFamily="49" charset="-122"/>
                        <a:ea typeface="黑体" pitchFamily="49"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2400" b="1" dirty="0" smtClean="0">
                        <a:solidFill>
                          <a:srgbClr val="FF6600"/>
                        </a:solidFill>
                        <a:latin typeface="黑体" pitchFamily="49" charset="-122"/>
                        <a:ea typeface="黑体" pitchFamily="49" charset="-122"/>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zh-CN" altLang="en-US" sz="2400" b="1" kern="1200" dirty="0" smtClean="0">
                          <a:solidFill>
                            <a:srgbClr val="FF6600"/>
                          </a:solidFill>
                          <a:latin typeface="黑体" pitchFamily="49" charset="-122"/>
                          <a:ea typeface="黑体" pitchFamily="49" charset="-122"/>
                          <a:cs typeface="+mn-cs"/>
                        </a:rPr>
                        <a:t>贷款利息</a:t>
                      </a:r>
                      <a:r>
                        <a:rPr lang="en-US" altLang="zh-CN" sz="2400" b="1" kern="1200" dirty="0" smtClean="0">
                          <a:solidFill>
                            <a:srgbClr val="FF6600"/>
                          </a:solidFill>
                          <a:latin typeface="黑体" pitchFamily="49" charset="-122"/>
                          <a:ea typeface="黑体" pitchFamily="49" charset="-122"/>
                          <a:cs typeface="+mn-cs"/>
                        </a:rPr>
                        <a:t>LPR-150BP</a:t>
                      </a:r>
                      <a:r>
                        <a:rPr lang="zh-CN" altLang="en-US" sz="2400" b="1" dirty="0" smtClean="0">
                          <a:solidFill>
                            <a:srgbClr val="FF6600"/>
                          </a:solidFill>
                          <a:latin typeface="黑体" pitchFamily="49" charset="-122"/>
                          <a:ea typeface="黑体" pitchFamily="49" charset="-122"/>
                        </a:rPr>
                        <a:t>以下部分由借款人承担，剩余部分财政贴息。</a:t>
                      </a:r>
                      <a:endParaRPr lang="zh-CN" altLang="en-US" sz="2400" b="1" dirty="0" smtClean="0">
                        <a:ln>
                          <a:noFill/>
                        </a:ln>
                        <a:solidFill>
                          <a:srgbClr val="FF6600"/>
                        </a:solidFill>
                      </a:endParaRPr>
                    </a:p>
                  </a:txBody>
                  <a:tcPr marL="121882" marR="121882" marT="60941" marB="60941" anchor="ctr">
                    <a:lnL w="12700">
                      <a:solidFill>
                        <a:schemeClr val="tx1"/>
                      </a:solidFill>
                      <a:prstDash val="solid"/>
                    </a:lnL>
                    <a:lnR w="12700" cap="flat" cmpd="sng" algn="ctr">
                      <a:solidFill>
                        <a:schemeClr val="tx1"/>
                      </a:solidFill>
                      <a:prstDash val="solid"/>
                      <a:round/>
                      <a:headEnd type="none" w="med" len="med"/>
                      <a:tailEnd type="none" w="med" len="med"/>
                    </a:lnR>
                    <a:lnT w="12700">
                      <a:solidFill>
                        <a:schemeClr val="tx1"/>
                      </a:solidFill>
                      <a:prstDash val="soli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r>
              <a:tr h="2193883">
                <a:tc vMerge="1">
                  <a:txBody>
                    <a:bodyPr/>
                    <a:lstStyle/>
                    <a:p>
                      <a:endParaRPr lang="zh-CN" altLang="en-US"/>
                    </a:p>
                  </a:txBody>
                  <a:tcPr/>
                </a:tc>
                <a:tc>
                  <a:txBody>
                    <a:bodyPr/>
                    <a:lstStyle/>
                    <a:p>
                      <a:pPr algn="ctr"/>
                      <a:r>
                        <a:rPr lang="zh-CN" altLang="en-US" sz="2400" b="1" dirty="0" smtClean="0">
                          <a:ln>
                            <a:noFill/>
                          </a:ln>
                          <a:solidFill>
                            <a:srgbClr val="FF6600"/>
                          </a:solidFill>
                          <a:latin typeface="黑体" pitchFamily="49" charset="-122"/>
                          <a:ea typeface="黑体" pitchFamily="49" charset="-122"/>
                        </a:rPr>
                        <a:t>小微创贷</a:t>
                      </a:r>
                    </a:p>
                  </a:txBody>
                  <a:tcPr marL="121882" marR="121882" marT="60941" marB="60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solidFill>
                      <a:schemeClr val="accent5"/>
                    </a:solidFill>
                  </a:tcPr>
                </a:tc>
                <a:tc>
                  <a:txBody>
                    <a:bodyPr/>
                    <a:lstStyle/>
                    <a:p>
                      <a:pPr algn="just"/>
                      <a:r>
                        <a:rPr lang="zh-CN" altLang="en-US" sz="2400" b="1" dirty="0" smtClean="0">
                          <a:ln>
                            <a:noFill/>
                          </a:ln>
                          <a:solidFill>
                            <a:srgbClr val="FF6600"/>
                          </a:solidFill>
                          <a:latin typeface="黑体" pitchFamily="49" charset="-122"/>
                          <a:ea typeface="黑体" pitchFamily="49" charset="-122"/>
                        </a:rPr>
                        <a:t>当年新招用职工占现有在职职工达到一定比例。</a:t>
                      </a:r>
                    </a:p>
                  </a:txBody>
                  <a:tcPr marL="121882" marR="121882" marT="60941" marB="60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solidFill>
                      <a:schemeClr val="accent5"/>
                    </a:solidFill>
                  </a:tcPr>
                </a:tc>
                <a:tc>
                  <a:txBody>
                    <a:bodyPr/>
                    <a:lstStyle/>
                    <a:p>
                      <a:pPr algn="ctr"/>
                      <a:r>
                        <a:rPr lang="en-US" altLang="zh-CN" sz="2400" b="1" dirty="0" smtClean="0">
                          <a:ln>
                            <a:noFill/>
                          </a:ln>
                          <a:solidFill>
                            <a:srgbClr val="FF6600"/>
                          </a:solidFill>
                          <a:latin typeface="黑体" pitchFamily="49" charset="-122"/>
                          <a:ea typeface="黑体" pitchFamily="49" charset="-122"/>
                        </a:rPr>
                        <a:t>0-300</a:t>
                      </a:r>
                      <a:r>
                        <a:rPr lang="zh-CN" altLang="en-US" sz="2400" b="1" dirty="0" smtClean="0">
                          <a:ln>
                            <a:noFill/>
                          </a:ln>
                          <a:solidFill>
                            <a:srgbClr val="FF6600"/>
                          </a:solidFill>
                          <a:latin typeface="黑体" pitchFamily="49" charset="-122"/>
                          <a:ea typeface="黑体" pitchFamily="49" charset="-122"/>
                        </a:rPr>
                        <a:t>万元</a:t>
                      </a:r>
                    </a:p>
                  </a:txBody>
                  <a:tcPr marL="121882" marR="121882" marT="60941" marB="60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solidFill>
                      <a:schemeClr val="accent5"/>
                    </a:solidFill>
                  </a:tcPr>
                </a:tc>
                <a:tc>
                  <a:txBody>
                    <a:bodyPr/>
                    <a:lstStyle/>
                    <a:p>
                      <a:pPr algn="ctr"/>
                      <a:r>
                        <a:rPr lang="zh-CN" altLang="en-US" sz="2400" b="1" dirty="0" smtClean="0">
                          <a:ln>
                            <a:noFill/>
                          </a:ln>
                          <a:solidFill>
                            <a:srgbClr val="FF6600"/>
                          </a:solidFill>
                          <a:latin typeface="黑体" pitchFamily="49" charset="-122"/>
                          <a:ea typeface="黑体" pitchFamily="49" charset="-122"/>
                        </a:rPr>
                        <a:t>最长</a:t>
                      </a:r>
                      <a:r>
                        <a:rPr lang="en-US" altLang="zh-CN" sz="2400" b="1" dirty="0" smtClean="0">
                          <a:ln>
                            <a:noFill/>
                          </a:ln>
                          <a:solidFill>
                            <a:srgbClr val="FF6600"/>
                          </a:solidFill>
                          <a:latin typeface="黑体" pitchFamily="49" charset="-122"/>
                          <a:ea typeface="黑体" pitchFamily="49" charset="-122"/>
                        </a:rPr>
                        <a:t>2</a:t>
                      </a:r>
                      <a:r>
                        <a:rPr lang="zh-CN" altLang="en-US" sz="2400" b="1" dirty="0" smtClean="0">
                          <a:ln>
                            <a:noFill/>
                          </a:ln>
                          <a:solidFill>
                            <a:srgbClr val="FF6600"/>
                          </a:solidFill>
                          <a:latin typeface="黑体" pitchFamily="49" charset="-122"/>
                          <a:ea typeface="黑体" pitchFamily="49" charset="-122"/>
                        </a:rPr>
                        <a:t>年</a:t>
                      </a:r>
                    </a:p>
                  </a:txBody>
                  <a:tcPr marL="121882" marR="121882" marT="60941" marB="60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prstDash val="solid"/>
                    </a:lnB>
                    <a:lnTlToBr>
                      <a:noFill/>
                    </a:lnTlToBr>
                    <a:lnBlToTr>
                      <a:noFill/>
                    </a:lnBlToTr>
                    <a:solidFill>
                      <a:schemeClr val="accent5"/>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smtClean="0">
                          <a:ln>
                            <a:noFill/>
                          </a:ln>
                          <a:solidFill>
                            <a:srgbClr val="FF6600"/>
                          </a:solidFill>
                          <a:effectLst/>
                          <a:uLnTx/>
                          <a:uFillTx/>
                          <a:latin typeface="黑体" pitchFamily="49" charset="-122"/>
                          <a:ea typeface="黑体" pitchFamily="49" charset="-122"/>
                        </a:rPr>
                        <a:t>保证金、抵押、质押、保证等。</a:t>
                      </a:r>
                      <a:endParaRPr lang="zh-CN" altLang="en-US" sz="2400" b="1" dirty="0" smtClean="0">
                        <a:ln>
                          <a:noFill/>
                        </a:ln>
                        <a:solidFill>
                          <a:srgbClr val="FF6600"/>
                        </a:solidFill>
                        <a:latin typeface="黑体" pitchFamily="49" charset="-122"/>
                        <a:ea typeface="黑体" pitchFamily="49" charset="-122"/>
                      </a:endParaRPr>
                    </a:p>
                  </a:txBody>
                  <a:tcPr marL="121882" marR="121882" marT="60941" marB="60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vMerge="1">
                  <a:txBody>
                    <a:bodyPr/>
                    <a:lstStyle/>
                    <a:p>
                      <a:endParaRPr lang="zh-CN" altLang="en-US"/>
                    </a:p>
                  </a:txBody>
                  <a:tcPr/>
                </a:tc>
              </a:tr>
            </a:tbl>
          </a:graphicData>
        </a:graphic>
      </p:graphicFrame>
      <p:sp>
        <p:nvSpPr>
          <p:cNvPr id="9" name="矩形 3"/>
          <p:cNvSpPr>
            <a:spLocks noChangeArrowheads="1"/>
          </p:cNvSpPr>
          <p:nvPr/>
        </p:nvSpPr>
        <p:spPr bwMode="auto">
          <a:xfrm>
            <a:off x="1527608" y="266687"/>
            <a:ext cx="5234940"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spcBef>
                <a:spcPts val="0"/>
              </a:spcBef>
              <a:buNone/>
              <a:defRPr/>
            </a:pPr>
            <a:r>
              <a:rPr lang="zh-CN" altLang="en-US" sz="3332" dirty="0">
                <a:solidFill>
                  <a:srgbClr val="0067B4"/>
                </a:solidFill>
                <a:latin typeface="Arial" panose="020B0604020202020204" pitchFamily="34" charset="0"/>
                <a:cs typeface="Arial" panose="020B0604020202020204" pitchFamily="34" charset="0"/>
              </a:rPr>
              <a:t>创业担保贷款政策简明表</a:t>
            </a:r>
          </a:p>
        </p:txBody>
      </p:sp>
    </p:spTree>
    <p:extLst>
      <p:ext uri="{BB962C8B-B14F-4D97-AF65-F5344CB8AC3E}">
        <p14:creationId xmlns:p14="http://schemas.microsoft.com/office/powerpoint/2010/main" val="2527393659"/>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sp>
        <p:nvSpPr>
          <p:cNvPr id="9" name="矩形 3"/>
          <p:cNvSpPr>
            <a:spLocks noChangeArrowheads="1"/>
          </p:cNvSpPr>
          <p:nvPr/>
        </p:nvSpPr>
        <p:spPr bwMode="auto">
          <a:xfrm>
            <a:off x="1527608" y="266687"/>
            <a:ext cx="8311653"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spcBef>
                <a:spcPts val="0"/>
              </a:spcBef>
              <a:buNone/>
              <a:defRPr/>
            </a:pPr>
            <a:r>
              <a:rPr lang="zh-CN" altLang="en-US" sz="3332" dirty="0">
                <a:solidFill>
                  <a:srgbClr val="0067B4"/>
                </a:solidFill>
                <a:latin typeface="Arial" panose="020B0604020202020204" pitchFamily="34" charset="0"/>
                <a:cs typeface="Arial" panose="020B0604020202020204" pitchFamily="34" charset="0"/>
              </a:rPr>
              <a:t>北京市西城区创业担保贷款相关经办部门</a:t>
            </a:r>
          </a:p>
        </p:txBody>
      </p:sp>
      <p:graphicFrame>
        <p:nvGraphicFramePr>
          <p:cNvPr id="3" name="表格 2"/>
          <p:cNvGraphicFramePr>
            <a:graphicFrameLocks noGrp="1"/>
          </p:cNvGraphicFramePr>
          <p:nvPr>
            <p:extLst>
              <p:ext uri="{D42A27DB-BD31-4B8C-83A1-F6EECF244321}">
                <p14:modId xmlns:p14="http://schemas.microsoft.com/office/powerpoint/2010/main" val="1606018980"/>
              </p:ext>
            </p:extLst>
          </p:nvPr>
        </p:nvGraphicFramePr>
        <p:xfrm>
          <a:off x="529100" y="1317416"/>
          <a:ext cx="11229782" cy="4830023"/>
        </p:xfrm>
        <a:graphic>
          <a:graphicData uri="http://schemas.openxmlformats.org/drawingml/2006/table">
            <a:tbl>
              <a:tblPr firstRow="1" bandRow="1">
                <a:tableStyleId>{21E4AEA4-8DFA-4A89-87EB-49C32662AFE0}</a:tableStyleId>
              </a:tblPr>
              <a:tblGrid>
                <a:gridCol w="2969050"/>
                <a:gridCol w="3723148"/>
                <a:gridCol w="3025056"/>
                <a:gridCol w="1512528"/>
              </a:tblGrid>
              <a:tr h="671869">
                <a:tc>
                  <a:txBody>
                    <a:bodyPr/>
                    <a:lstStyle/>
                    <a:p>
                      <a:pPr algn="ctr"/>
                      <a:r>
                        <a:rPr lang="zh-CN" altLang="en-US" sz="2400" b="1" dirty="0" smtClean="0"/>
                        <a:t>经办部门</a:t>
                      </a:r>
                      <a:endParaRPr lang="zh-CN" altLang="en-US" sz="2400" b="1" dirty="0"/>
                    </a:p>
                  </a:txBody>
                  <a:tcPr marL="121882" marR="121882" marT="60941" marB="60941"/>
                </a:tc>
                <a:tc>
                  <a:txBody>
                    <a:bodyPr/>
                    <a:lstStyle/>
                    <a:p>
                      <a:pPr algn="ctr"/>
                      <a:r>
                        <a:rPr lang="zh-CN" altLang="en-US" sz="2400" b="1" dirty="0" smtClean="0"/>
                        <a:t>地址</a:t>
                      </a:r>
                      <a:endParaRPr lang="zh-CN" altLang="en-US" sz="2400" b="1" dirty="0"/>
                    </a:p>
                  </a:txBody>
                  <a:tcPr marL="121882" marR="121882" marT="60941" marB="60941"/>
                </a:tc>
                <a:tc>
                  <a:txBody>
                    <a:bodyPr/>
                    <a:lstStyle/>
                    <a:p>
                      <a:pPr algn="ctr"/>
                      <a:r>
                        <a:rPr lang="zh-CN" altLang="en-US" sz="2400" b="1" dirty="0" smtClean="0"/>
                        <a:t>联系电话</a:t>
                      </a:r>
                      <a:endParaRPr lang="zh-CN" altLang="en-US" sz="2400" b="1" dirty="0"/>
                    </a:p>
                  </a:txBody>
                  <a:tcPr marL="121882" marR="121882" marT="60941" marB="60941"/>
                </a:tc>
                <a:tc>
                  <a:txBody>
                    <a:bodyPr/>
                    <a:lstStyle/>
                    <a:p>
                      <a:endParaRPr lang="zh-CN" altLang="en-US" sz="2400" b="1" dirty="0"/>
                    </a:p>
                  </a:txBody>
                  <a:tcPr marL="121882" marR="121882" marT="60941" marB="60941"/>
                </a:tc>
              </a:tr>
              <a:tr h="858750">
                <a:tc>
                  <a:txBody>
                    <a:bodyPr/>
                    <a:lstStyle/>
                    <a:p>
                      <a:pPr algn="ctr"/>
                      <a:r>
                        <a:rPr lang="zh-CN" altLang="en-US" sz="2100" b="1" dirty="0" smtClean="0"/>
                        <a:t>西城区劳动服务</a:t>
                      </a:r>
                      <a:endParaRPr lang="en-US" altLang="zh-CN" sz="2100" b="1" dirty="0" smtClean="0"/>
                    </a:p>
                    <a:p>
                      <a:pPr algn="ctr"/>
                      <a:r>
                        <a:rPr lang="zh-CN" altLang="en-US" sz="2100" b="1" dirty="0" smtClean="0"/>
                        <a:t>管理中心</a:t>
                      </a:r>
                      <a:endParaRPr lang="zh-CN" altLang="en-US" sz="2100" b="1" dirty="0"/>
                    </a:p>
                  </a:txBody>
                  <a:tcPr marL="121882" marR="121882" marT="60941" marB="60941"/>
                </a:tc>
                <a:tc>
                  <a:txBody>
                    <a:bodyPr/>
                    <a:lstStyle/>
                    <a:p>
                      <a:pPr algn="ctr"/>
                      <a:r>
                        <a:rPr lang="zh-CN" altLang="en-US" sz="2100" b="1" dirty="0" smtClean="0"/>
                        <a:t>西城区樱桃二条</a:t>
                      </a:r>
                      <a:endParaRPr lang="en-US" altLang="zh-CN" sz="2100" b="1" dirty="0" smtClean="0"/>
                    </a:p>
                    <a:p>
                      <a:pPr algn="ctr"/>
                      <a:r>
                        <a:rPr lang="zh-CN" altLang="en-US" sz="2100" b="1" dirty="0" smtClean="0"/>
                        <a:t>八号院三号楼</a:t>
                      </a:r>
                      <a:endParaRPr lang="zh-CN" altLang="en-US" sz="2100" b="1" dirty="0"/>
                    </a:p>
                  </a:txBody>
                  <a:tcPr marL="121882" marR="121882" marT="60941" marB="60941"/>
                </a:tc>
                <a:tc>
                  <a:txBody>
                    <a:bodyPr/>
                    <a:lstStyle/>
                    <a:p>
                      <a:pPr algn="ctr"/>
                      <a:r>
                        <a:rPr lang="en-US" altLang="zh-CN" sz="2100" b="1" dirty="0" smtClean="0"/>
                        <a:t>66206013</a:t>
                      </a:r>
                    </a:p>
                    <a:p>
                      <a:pPr algn="ctr"/>
                      <a:r>
                        <a:rPr lang="en-US" altLang="zh-CN" sz="2100" b="1" dirty="0" smtClean="0"/>
                        <a:t>66206019</a:t>
                      </a:r>
                      <a:endParaRPr lang="zh-CN" altLang="en-US" sz="2100" b="1" dirty="0"/>
                    </a:p>
                  </a:txBody>
                  <a:tcPr marL="121882" marR="121882" marT="60941" marB="60941"/>
                </a:tc>
                <a:tc>
                  <a:txBody>
                    <a:bodyPr/>
                    <a:lstStyle/>
                    <a:p>
                      <a:pPr algn="ctr"/>
                      <a:endParaRPr lang="zh-CN" altLang="en-US" sz="2100" b="1"/>
                    </a:p>
                  </a:txBody>
                  <a:tcPr marL="121882" marR="121882" marT="60941" marB="60941"/>
                </a:tc>
              </a:tr>
              <a:tr h="1220327">
                <a:tc>
                  <a:txBody>
                    <a:bodyPr/>
                    <a:lstStyle/>
                    <a:p>
                      <a:pPr algn="ctr"/>
                      <a:r>
                        <a:rPr lang="zh-CN" altLang="en-US" sz="2100" b="1" dirty="0" smtClean="0"/>
                        <a:t>北京首创融资</a:t>
                      </a:r>
                      <a:endParaRPr lang="en-US" altLang="zh-CN" sz="2100" b="1" dirty="0" smtClean="0"/>
                    </a:p>
                    <a:p>
                      <a:pPr algn="ctr"/>
                      <a:r>
                        <a:rPr lang="zh-CN" altLang="en-US" sz="2100" b="1" dirty="0" smtClean="0"/>
                        <a:t>担保有限公司</a:t>
                      </a:r>
                      <a:endParaRPr lang="en-US" altLang="zh-CN" sz="2100" b="1" dirty="0" smtClean="0"/>
                    </a:p>
                    <a:p>
                      <a:pPr algn="ctr"/>
                      <a:r>
                        <a:rPr lang="zh-CN" altLang="en-US" sz="2100" b="1" dirty="0" smtClean="0"/>
                        <a:t>（小微创贷）</a:t>
                      </a:r>
                      <a:endParaRPr lang="zh-CN" altLang="en-US" sz="2100" b="1" dirty="0"/>
                    </a:p>
                  </a:txBody>
                  <a:tcPr marL="121882" marR="121882" marT="60941" marB="60941"/>
                </a:tc>
                <a:tc>
                  <a:txBody>
                    <a:bodyPr/>
                    <a:lstStyle/>
                    <a:p>
                      <a:pPr algn="ctr"/>
                      <a:r>
                        <a:rPr lang="zh-CN" altLang="en-US" sz="2100" b="1" dirty="0" smtClean="0"/>
                        <a:t>西城区闹市口大街</a:t>
                      </a:r>
                      <a:r>
                        <a:rPr lang="en-US" altLang="zh-CN" sz="2100" b="1" dirty="0" smtClean="0"/>
                        <a:t>1</a:t>
                      </a:r>
                      <a:r>
                        <a:rPr lang="zh-CN" altLang="en-US" sz="2100" b="1" dirty="0" smtClean="0"/>
                        <a:t>号长安兴融中心</a:t>
                      </a:r>
                      <a:r>
                        <a:rPr lang="en-US" altLang="zh-CN" sz="2100" b="1" dirty="0" smtClean="0"/>
                        <a:t>4</a:t>
                      </a:r>
                      <a:r>
                        <a:rPr lang="zh-CN" altLang="en-US" sz="2100" b="1" dirty="0" smtClean="0"/>
                        <a:t>号楼</a:t>
                      </a:r>
                      <a:r>
                        <a:rPr lang="en-US" altLang="zh-CN" sz="2100" b="1" dirty="0" smtClean="0"/>
                        <a:t>3</a:t>
                      </a:r>
                      <a:r>
                        <a:rPr lang="zh-CN" altLang="en-US" sz="2100" b="1" dirty="0" smtClean="0"/>
                        <a:t>层</a:t>
                      </a:r>
                      <a:endParaRPr lang="zh-CN" altLang="en-US" sz="2100" b="1" dirty="0"/>
                    </a:p>
                  </a:txBody>
                  <a:tcPr marL="121882" marR="121882" marT="60941" marB="60941"/>
                </a:tc>
                <a:tc>
                  <a:txBody>
                    <a:bodyPr/>
                    <a:lstStyle/>
                    <a:p>
                      <a:pPr algn="ctr"/>
                      <a:endParaRPr lang="en-US" altLang="zh-CN" sz="2100" b="1" dirty="0" smtClean="0"/>
                    </a:p>
                    <a:p>
                      <a:pPr algn="ctr"/>
                      <a:r>
                        <a:rPr lang="en-US" altLang="zh-CN" sz="2100" b="1" dirty="0" smtClean="0"/>
                        <a:t>13810609492</a:t>
                      </a:r>
                      <a:endParaRPr lang="zh-CN" altLang="en-US" sz="2100" b="1" dirty="0"/>
                    </a:p>
                  </a:txBody>
                  <a:tcPr marL="121882" marR="121882" marT="60941" marB="60941"/>
                </a:tc>
                <a:tc>
                  <a:txBody>
                    <a:bodyPr/>
                    <a:lstStyle/>
                    <a:p>
                      <a:pPr algn="ctr"/>
                      <a:endParaRPr lang="zh-CN" altLang="en-US" sz="2100" b="1"/>
                    </a:p>
                  </a:txBody>
                  <a:tcPr marL="121882" marR="121882" marT="60941" marB="60941"/>
                </a:tc>
              </a:tr>
              <a:tr h="1220327">
                <a:tc>
                  <a:txBody>
                    <a:bodyPr/>
                    <a:lstStyle/>
                    <a:p>
                      <a:pPr algn="ctr"/>
                      <a:r>
                        <a:rPr lang="zh-CN" altLang="en-US" sz="2100" b="1" dirty="0" smtClean="0"/>
                        <a:t>北京金正光彩融资担保有限公司</a:t>
                      </a:r>
                      <a:endParaRPr lang="en-US" altLang="zh-CN" sz="2100" b="1" dirty="0" smtClean="0"/>
                    </a:p>
                    <a:p>
                      <a:pPr algn="ctr"/>
                      <a:r>
                        <a:rPr lang="zh-CN" altLang="en-US" sz="2100" b="1" dirty="0" smtClean="0"/>
                        <a:t>（个人创贷）</a:t>
                      </a:r>
                      <a:endParaRPr lang="zh-CN" altLang="en-US" sz="2100" b="1" dirty="0"/>
                    </a:p>
                  </a:txBody>
                  <a:tcPr marL="121882" marR="121882" marT="60941" marB="60941"/>
                </a:tc>
                <a:tc>
                  <a:txBody>
                    <a:bodyPr/>
                    <a:lstStyle/>
                    <a:p>
                      <a:pPr algn="ctr"/>
                      <a:r>
                        <a:rPr lang="zh-CN" altLang="en-US" sz="2100" b="1" dirty="0" smtClean="0"/>
                        <a:t>西城区广安门内大街</a:t>
                      </a:r>
                      <a:r>
                        <a:rPr lang="en-US" altLang="zh-CN" sz="2100" b="1" dirty="0" smtClean="0"/>
                        <a:t>6</a:t>
                      </a:r>
                      <a:r>
                        <a:rPr lang="zh-CN" altLang="en-US" sz="2100" b="1" dirty="0" smtClean="0"/>
                        <a:t>号枫桦豪景西配楼</a:t>
                      </a:r>
                      <a:r>
                        <a:rPr lang="en-US" altLang="zh-CN" sz="2100" b="1" dirty="0" smtClean="0"/>
                        <a:t>3</a:t>
                      </a:r>
                      <a:r>
                        <a:rPr lang="zh-CN" altLang="en-US" sz="2100" b="1" dirty="0" smtClean="0"/>
                        <a:t>层</a:t>
                      </a:r>
                      <a:endParaRPr lang="zh-CN" altLang="en-US" sz="2100" b="1" dirty="0"/>
                    </a:p>
                  </a:txBody>
                  <a:tcPr marL="121882" marR="121882" marT="60941" marB="60941"/>
                </a:tc>
                <a:tc>
                  <a:txBody>
                    <a:bodyPr/>
                    <a:lstStyle/>
                    <a:p>
                      <a:pPr algn="ctr"/>
                      <a:endParaRPr lang="en-US" altLang="zh-CN" sz="2100" b="1" dirty="0" smtClean="0"/>
                    </a:p>
                    <a:p>
                      <a:pPr algn="ctr"/>
                      <a:r>
                        <a:rPr lang="en-US" altLang="zh-CN" sz="2100" b="1" dirty="0" smtClean="0"/>
                        <a:t>13901321832</a:t>
                      </a:r>
                      <a:endParaRPr lang="zh-CN" altLang="en-US" sz="2100" b="1" dirty="0"/>
                    </a:p>
                  </a:txBody>
                  <a:tcPr marL="121882" marR="121882" marT="60941" marB="60941"/>
                </a:tc>
                <a:tc>
                  <a:txBody>
                    <a:bodyPr/>
                    <a:lstStyle/>
                    <a:p>
                      <a:pPr algn="ctr"/>
                      <a:endParaRPr lang="zh-CN" altLang="en-US" sz="2100" b="1"/>
                    </a:p>
                  </a:txBody>
                  <a:tcPr marL="121882" marR="121882" marT="60941" marB="60941"/>
                </a:tc>
              </a:tr>
              <a:tr h="858750">
                <a:tc>
                  <a:txBody>
                    <a:bodyPr/>
                    <a:lstStyle/>
                    <a:p>
                      <a:pPr algn="ctr"/>
                      <a:endParaRPr lang="zh-CN" altLang="en-US" sz="2100" b="1" dirty="0"/>
                    </a:p>
                  </a:txBody>
                  <a:tcPr marL="121882" marR="121882" marT="60941" marB="60941"/>
                </a:tc>
                <a:tc>
                  <a:txBody>
                    <a:bodyPr/>
                    <a:lstStyle/>
                    <a:p>
                      <a:endParaRPr lang="zh-CN" altLang="en-US" dirty="0"/>
                    </a:p>
                  </a:txBody>
                  <a:tcPr marL="121882" marR="121882" marT="60941" marB="60941"/>
                </a:tc>
                <a:tc>
                  <a:txBody>
                    <a:bodyPr/>
                    <a:lstStyle/>
                    <a:p>
                      <a:endParaRPr lang="zh-CN" altLang="en-US" dirty="0"/>
                    </a:p>
                  </a:txBody>
                  <a:tcPr marL="121882" marR="121882" marT="60941" marB="60941"/>
                </a:tc>
                <a:tc>
                  <a:txBody>
                    <a:bodyPr/>
                    <a:lstStyle/>
                    <a:p>
                      <a:endParaRPr lang="zh-CN" altLang="en-US" dirty="0"/>
                    </a:p>
                  </a:txBody>
                  <a:tcPr marL="121882" marR="121882" marT="60941" marB="60941"/>
                </a:tc>
              </a:tr>
            </a:tbl>
          </a:graphicData>
        </a:graphic>
      </p:graphicFrame>
    </p:spTree>
    <p:extLst>
      <p:ext uri="{BB962C8B-B14F-4D97-AF65-F5344CB8AC3E}">
        <p14:creationId xmlns:p14="http://schemas.microsoft.com/office/powerpoint/2010/main" val="3930089666"/>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sp>
        <p:nvSpPr>
          <p:cNvPr id="17" name="矩形 3"/>
          <p:cNvSpPr>
            <a:spLocks noChangeArrowheads="1"/>
          </p:cNvSpPr>
          <p:nvPr/>
        </p:nvSpPr>
        <p:spPr bwMode="auto">
          <a:xfrm>
            <a:off x="1527609" y="266687"/>
            <a:ext cx="1958127"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b="1" dirty="0">
                <a:solidFill>
                  <a:srgbClr val="0067B4"/>
                </a:solidFill>
                <a:latin typeface="Arial" panose="020B0604020202020204" pitchFamily="34" charset="0"/>
                <a:cs typeface="Arial" panose="020B0604020202020204" pitchFamily="34" charset="0"/>
              </a:rPr>
              <a:t>历史沿革</a:t>
            </a:r>
          </a:p>
        </p:txBody>
      </p:sp>
      <p:cxnSp>
        <p:nvCxnSpPr>
          <p:cNvPr id="15" name="直接连接符 14"/>
          <p:cNvCxnSpPr/>
          <p:nvPr/>
        </p:nvCxnSpPr>
        <p:spPr>
          <a:xfrm>
            <a:off x="-188604" y="3584357"/>
            <a:ext cx="12480601" cy="0"/>
          </a:xfrm>
          <a:prstGeom prst="line">
            <a:avLst/>
          </a:prstGeom>
          <a:ln w="25400">
            <a:solidFill>
              <a:schemeClr val="tx1">
                <a:lumMod val="50000"/>
                <a:lumOff val="50000"/>
              </a:schemeClr>
            </a:solidFill>
            <a:tailEnd type="oval" w="lg" len="lg"/>
          </a:ln>
          <a:effectLst>
            <a:outerShdw blurRad="50800" dist="38100" dir="2700000" algn="tl" rotWithShape="0">
              <a:prstClr val="black">
                <a:alpha val="20000"/>
              </a:prstClr>
            </a:outerShdw>
          </a:effectLst>
        </p:spPr>
        <p:style>
          <a:lnRef idx="1">
            <a:schemeClr val="accent1"/>
          </a:lnRef>
          <a:fillRef idx="0">
            <a:schemeClr val="accent1"/>
          </a:fillRef>
          <a:effectRef idx="0">
            <a:schemeClr val="accent1"/>
          </a:effectRef>
          <a:fontRef idx="minor">
            <a:schemeClr val="tx1"/>
          </a:fontRef>
        </p:style>
      </p:cxnSp>
      <p:grpSp>
        <p:nvGrpSpPr>
          <p:cNvPr id="3" name="组合 19"/>
          <p:cNvGrpSpPr/>
          <p:nvPr/>
        </p:nvGrpSpPr>
        <p:grpSpPr>
          <a:xfrm>
            <a:off x="3308810" y="2857673"/>
            <a:ext cx="1402218" cy="1398799"/>
            <a:chOff x="2901063" y="2518177"/>
            <a:chExt cx="1402976" cy="1399555"/>
          </a:xfrm>
        </p:grpSpPr>
        <p:sp>
          <p:nvSpPr>
            <p:cNvPr id="21" name="椭圆 20"/>
            <p:cNvSpPr/>
            <p:nvPr/>
          </p:nvSpPr>
          <p:spPr>
            <a:xfrm>
              <a:off x="2901063" y="2518177"/>
              <a:ext cx="1402976" cy="1399555"/>
            </a:xfrm>
            <a:prstGeom prst="ellipse">
              <a:avLst/>
            </a:prstGeom>
            <a:gradFill flip="none" rotWithShape="1">
              <a:gsLst>
                <a:gs pos="0">
                  <a:schemeClr val="bg1"/>
                </a:gs>
                <a:gs pos="100000">
                  <a:schemeClr val="bg1">
                    <a:lumMod val="50000"/>
                  </a:schemeClr>
                </a:gs>
              </a:gsLst>
              <a:lin ang="13500000" scaled="1"/>
              <a:tileRect/>
            </a:gradFill>
            <a:ln w="19050">
              <a:gradFill flip="none" rotWithShape="1">
                <a:gsLst>
                  <a:gs pos="0">
                    <a:schemeClr val="accent1">
                      <a:lumMod val="5000"/>
                      <a:lumOff val="95000"/>
                    </a:schemeClr>
                  </a:gs>
                  <a:gs pos="100000">
                    <a:schemeClr val="bg2">
                      <a:lumMod val="75000"/>
                    </a:schemeClr>
                  </a:gs>
                </a:gsLst>
                <a:lin ang="2700000" scaled="1"/>
                <a:tileRect/>
              </a:gradFill>
            </a:ln>
            <a:effectLst>
              <a:outerShdw blurRad="88900" dist="101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sp>
          <p:nvSpPr>
            <p:cNvPr id="22" name="椭圆 21"/>
            <p:cNvSpPr/>
            <p:nvPr/>
          </p:nvSpPr>
          <p:spPr>
            <a:xfrm>
              <a:off x="3122860" y="2738264"/>
              <a:ext cx="959381" cy="959381"/>
            </a:xfrm>
            <a:prstGeom prst="ellipse">
              <a:avLst/>
            </a:prstGeom>
            <a:solidFill>
              <a:srgbClr val="0099CC"/>
            </a:solidFill>
            <a:ln>
              <a:noFill/>
            </a:ln>
            <a:effectLst>
              <a:innerShdw blurRad="177800" dist="76200" dir="13500000">
                <a:schemeClr val="tx1">
                  <a:alpha val="28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grpSp>
      <p:grpSp>
        <p:nvGrpSpPr>
          <p:cNvPr id="5" name="组合 22"/>
          <p:cNvGrpSpPr/>
          <p:nvPr/>
        </p:nvGrpSpPr>
        <p:grpSpPr>
          <a:xfrm>
            <a:off x="5403678" y="2857673"/>
            <a:ext cx="1402218" cy="1398799"/>
            <a:chOff x="6291829" y="2518177"/>
            <a:chExt cx="1402976" cy="1399555"/>
          </a:xfrm>
        </p:grpSpPr>
        <p:sp>
          <p:nvSpPr>
            <p:cNvPr id="24" name="椭圆 23"/>
            <p:cNvSpPr/>
            <p:nvPr/>
          </p:nvSpPr>
          <p:spPr>
            <a:xfrm>
              <a:off x="6291829" y="2518177"/>
              <a:ext cx="1402976" cy="1399555"/>
            </a:xfrm>
            <a:prstGeom prst="ellipse">
              <a:avLst/>
            </a:prstGeom>
            <a:gradFill flip="none" rotWithShape="1">
              <a:gsLst>
                <a:gs pos="0">
                  <a:schemeClr val="bg1"/>
                </a:gs>
                <a:gs pos="100000">
                  <a:schemeClr val="bg1">
                    <a:lumMod val="50000"/>
                  </a:schemeClr>
                </a:gs>
              </a:gsLst>
              <a:lin ang="13500000" scaled="1"/>
              <a:tileRect/>
            </a:gradFill>
            <a:ln w="19050">
              <a:gradFill flip="none" rotWithShape="1">
                <a:gsLst>
                  <a:gs pos="0">
                    <a:schemeClr val="accent1">
                      <a:lumMod val="5000"/>
                      <a:lumOff val="95000"/>
                    </a:schemeClr>
                  </a:gs>
                  <a:gs pos="100000">
                    <a:schemeClr val="bg2">
                      <a:lumMod val="75000"/>
                    </a:schemeClr>
                  </a:gs>
                </a:gsLst>
                <a:lin ang="2700000" scaled="1"/>
                <a:tileRect/>
              </a:gradFill>
            </a:ln>
            <a:effectLst>
              <a:outerShdw blurRad="88900" dist="101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sp>
          <p:nvSpPr>
            <p:cNvPr id="25" name="椭圆 24"/>
            <p:cNvSpPr/>
            <p:nvPr/>
          </p:nvSpPr>
          <p:spPr>
            <a:xfrm>
              <a:off x="6513626" y="2738264"/>
              <a:ext cx="959381" cy="959381"/>
            </a:xfrm>
            <a:prstGeom prst="ellipse">
              <a:avLst/>
            </a:prstGeom>
            <a:solidFill>
              <a:srgbClr val="00B0F0"/>
            </a:solidFill>
            <a:ln>
              <a:noFill/>
            </a:ln>
            <a:effectLst>
              <a:innerShdw blurRad="177800" dist="76200" dir="13500000">
                <a:schemeClr val="tx1">
                  <a:alpha val="28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grpSp>
      <p:grpSp>
        <p:nvGrpSpPr>
          <p:cNvPr id="6" name="组合 28"/>
          <p:cNvGrpSpPr/>
          <p:nvPr/>
        </p:nvGrpSpPr>
        <p:grpSpPr>
          <a:xfrm>
            <a:off x="9593414" y="2857673"/>
            <a:ext cx="1402218" cy="1398799"/>
            <a:chOff x="9739879" y="2518177"/>
            <a:chExt cx="1402976" cy="1399555"/>
          </a:xfrm>
        </p:grpSpPr>
        <p:sp>
          <p:nvSpPr>
            <p:cNvPr id="30" name="椭圆 29"/>
            <p:cNvSpPr/>
            <p:nvPr/>
          </p:nvSpPr>
          <p:spPr>
            <a:xfrm>
              <a:off x="9739879" y="2518177"/>
              <a:ext cx="1402976" cy="1399555"/>
            </a:xfrm>
            <a:prstGeom prst="ellipse">
              <a:avLst/>
            </a:prstGeom>
            <a:gradFill flip="none" rotWithShape="1">
              <a:gsLst>
                <a:gs pos="0">
                  <a:schemeClr val="bg1"/>
                </a:gs>
                <a:gs pos="100000">
                  <a:schemeClr val="bg1">
                    <a:lumMod val="50000"/>
                  </a:schemeClr>
                </a:gs>
              </a:gsLst>
              <a:lin ang="13500000" scaled="1"/>
              <a:tileRect/>
            </a:gradFill>
            <a:ln w="19050">
              <a:gradFill flip="none" rotWithShape="1">
                <a:gsLst>
                  <a:gs pos="0">
                    <a:schemeClr val="accent1">
                      <a:lumMod val="5000"/>
                      <a:lumOff val="95000"/>
                    </a:schemeClr>
                  </a:gs>
                  <a:gs pos="100000">
                    <a:schemeClr val="bg2">
                      <a:lumMod val="75000"/>
                    </a:schemeClr>
                  </a:gs>
                </a:gsLst>
                <a:lin ang="2700000" scaled="1"/>
                <a:tileRect/>
              </a:gradFill>
            </a:ln>
            <a:effectLst>
              <a:outerShdw blurRad="88900" dist="101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sp>
          <p:nvSpPr>
            <p:cNvPr id="32" name="椭圆 31"/>
            <p:cNvSpPr/>
            <p:nvPr/>
          </p:nvSpPr>
          <p:spPr>
            <a:xfrm>
              <a:off x="9961676" y="2738264"/>
              <a:ext cx="959381" cy="959381"/>
            </a:xfrm>
            <a:prstGeom prst="ellipse">
              <a:avLst/>
            </a:prstGeom>
            <a:solidFill>
              <a:srgbClr val="133FCB"/>
            </a:solidFill>
            <a:ln>
              <a:noFill/>
            </a:ln>
            <a:effectLst>
              <a:innerShdw blurRad="177800" dist="76200" dir="13500000">
                <a:schemeClr val="tx1">
                  <a:alpha val="28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grpSp>
      <p:sp>
        <p:nvSpPr>
          <p:cNvPr id="34" name="文本框 5"/>
          <p:cNvSpPr txBox="1"/>
          <p:nvPr/>
        </p:nvSpPr>
        <p:spPr>
          <a:xfrm>
            <a:off x="9783856" y="3333779"/>
            <a:ext cx="1015804" cy="461537"/>
          </a:xfrm>
          <a:prstGeom prst="rect">
            <a:avLst/>
          </a:prstGeom>
          <a:noFill/>
        </p:spPr>
        <p:txBody>
          <a:bodyPr wrap="square" rtlCol="0">
            <a:spAutoFit/>
          </a:bodyPr>
          <a:lstStyle>
            <a:defPPr>
              <a:defRPr lang="zh-CN"/>
            </a:defPPr>
            <a:lvl1pPr algn="ctr">
              <a:defRPr sz="4000">
                <a:solidFill>
                  <a:srgbClr val="FF0000"/>
                </a:solidFill>
                <a:effectLst>
                  <a:innerShdw blurRad="63500" dist="38100" dir="13500000">
                    <a:prstClr val="black">
                      <a:alpha val="50000"/>
                    </a:prstClr>
                  </a:innerShdw>
                </a:effectLst>
                <a:latin typeface="微软雅黑" panose="020B0503020204020204" pitchFamily="34" charset="-122"/>
                <a:ea typeface="微软雅黑" panose="020B0503020204020204" pitchFamily="34" charset="-122"/>
              </a:defRPr>
            </a:lvl1pPr>
          </a:lstStyle>
          <a:p>
            <a:r>
              <a:rPr lang="en-US" altLang="zh-CN" sz="2399" dirty="0">
                <a:solidFill>
                  <a:schemeClr val="bg1"/>
                </a:solidFill>
                <a:effectLst/>
              </a:rPr>
              <a:t>2020</a:t>
            </a:r>
            <a:endParaRPr lang="zh-CN" altLang="zh-CN" sz="2399" dirty="0">
              <a:solidFill>
                <a:schemeClr val="bg1"/>
              </a:solidFill>
              <a:effectLst/>
            </a:endParaRPr>
          </a:p>
        </p:txBody>
      </p:sp>
      <p:sp>
        <p:nvSpPr>
          <p:cNvPr id="35" name="TextBox 34"/>
          <p:cNvSpPr txBox="1"/>
          <p:nvPr/>
        </p:nvSpPr>
        <p:spPr>
          <a:xfrm>
            <a:off x="668387" y="4381213"/>
            <a:ext cx="2094868" cy="1569148"/>
          </a:xfrm>
          <a:prstGeom prst="rect">
            <a:avLst/>
          </a:prstGeom>
          <a:noFill/>
        </p:spPr>
        <p:txBody>
          <a:bodyPr wrap="square" rtlCol="0">
            <a:spAutoFit/>
          </a:bodyPr>
          <a:lstStyle/>
          <a:p>
            <a:pPr algn="l"/>
            <a:r>
              <a:rPr lang="zh-CN" altLang="en-US" sz="2399" dirty="0">
                <a:latin typeface="黑体" pitchFamily="49" charset="-122"/>
              </a:rPr>
              <a:t>设立小额担保贷款，支持下岗失业人员自主创业。</a:t>
            </a:r>
          </a:p>
        </p:txBody>
      </p:sp>
      <p:sp>
        <p:nvSpPr>
          <p:cNvPr id="36" name="TextBox 35"/>
          <p:cNvSpPr txBox="1"/>
          <p:nvPr/>
        </p:nvSpPr>
        <p:spPr>
          <a:xfrm>
            <a:off x="2763255" y="1162507"/>
            <a:ext cx="2475753" cy="1569148"/>
          </a:xfrm>
          <a:prstGeom prst="rect">
            <a:avLst/>
          </a:prstGeom>
          <a:noFill/>
        </p:spPr>
        <p:txBody>
          <a:bodyPr wrap="square" rtlCol="0">
            <a:spAutoFit/>
          </a:bodyPr>
          <a:lstStyle>
            <a:defPPr>
              <a:defRPr lang="zh-CN"/>
            </a:defPPr>
            <a:lvl1pPr>
              <a:lnSpc>
                <a:spcPct val="150000"/>
              </a:lnSpc>
              <a:defRPr>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gn="l">
              <a:lnSpc>
                <a:spcPct val="100000"/>
              </a:lnSpc>
            </a:pPr>
            <a:r>
              <a:rPr lang="zh-CN" altLang="en-US" sz="2399" dirty="0">
                <a:solidFill>
                  <a:schemeClr val="tx1"/>
                </a:solidFill>
                <a:latin typeface="黑体" pitchFamily="49" charset="-122"/>
                <a:ea typeface="黑体" pitchFamily="49" charset="-122"/>
              </a:rPr>
              <a:t>贷款对象扩大到失业人员、未就业大学毕业生等四类人员。</a:t>
            </a:r>
          </a:p>
        </p:txBody>
      </p:sp>
      <p:sp>
        <p:nvSpPr>
          <p:cNvPr id="38" name="TextBox 37"/>
          <p:cNvSpPr txBox="1"/>
          <p:nvPr/>
        </p:nvSpPr>
        <p:spPr>
          <a:xfrm>
            <a:off x="7143434" y="1143690"/>
            <a:ext cx="2215863" cy="1569148"/>
          </a:xfrm>
          <a:prstGeom prst="rect">
            <a:avLst/>
          </a:prstGeom>
          <a:noFill/>
        </p:spPr>
        <p:txBody>
          <a:bodyPr wrap="square" rtlCol="0">
            <a:spAutoFit/>
          </a:bodyPr>
          <a:lstStyle>
            <a:defPPr>
              <a:defRPr lang="zh-CN"/>
            </a:defPPr>
            <a:lvl1pPr>
              <a:lnSpc>
                <a:spcPct val="150000"/>
              </a:lnSpc>
              <a:defRPr>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gn="l">
              <a:lnSpc>
                <a:spcPct val="100000"/>
              </a:lnSpc>
            </a:pPr>
            <a:r>
              <a:rPr lang="zh-CN" altLang="en-US" sz="2399" dirty="0">
                <a:solidFill>
                  <a:schemeClr val="tx1"/>
                </a:solidFill>
                <a:latin typeface="黑体" pitchFamily="49" charset="-122"/>
                <a:ea typeface="黑体" pitchFamily="49" charset="-122"/>
              </a:rPr>
              <a:t>小额担保贷款调整为创业担保贷款，十类人可享受政策。</a:t>
            </a:r>
          </a:p>
        </p:txBody>
      </p:sp>
      <p:sp>
        <p:nvSpPr>
          <p:cNvPr id="39" name="TextBox 38"/>
          <p:cNvSpPr txBox="1"/>
          <p:nvPr/>
        </p:nvSpPr>
        <p:spPr>
          <a:xfrm>
            <a:off x="9047860" y="4381213"/>
            <a:ext cx="2475753" cy="1569148"/>
          </a:xfrm>
          <a:prstGeom prst="rect">
            <a:avLst/>
          </a:prstGeom>
          <a:noFill/>
        </p:spPr>
        <p:txBody>
          <a:bodyPr wrap="square" rtlCol="0">
            <a:spAutoFit/>
          </a:bodyPr>
          <a:lstStyle>
            <a:defPPr>
              <a:defRPr lang="zh-CN"/>
            </a:defPPr>
            <a:lvl1pPr>
              <a:lnSpc>
                <a:spcPct val="150000"/>
              </a:lnSpc>
              <a:defRPr>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gn="l">
              <a:lnSpc>
                <a:spcPct val="100000"/>
              </a:lnSpc>
            </a:pPr>
            <a:r>
              <a:rPr lang="zh-CN" altLang="en-US" sz="2399" dirty="0">
                <a:solidFill>
                  <a:schemeClr val="tx1"/>
                </a:solidFill>
                <a:latin typeface="黑体" pitchFamily="49" charset="-122"/>
                <a:ea typeface="黑体" pitchFamily="49" charset="-122"/>
              </a:rPr>
              <a:t>取消人员类别和户籍限制，所有在京注册创业主体均可申请贷款。</a:t>
            </a:r>
          </a:p>
        </p:txBody>
      </p:sp>
      <p:sp>
        <p:nvSpPr>
          <p:cNvPr id="40" name="文本框 5"/>
          <p:cNvSpPr txBox="1"/>
          <p:nvPr/>
        </p:nvSpPr>
        <p:spPr>
          <a:xfrm>
            <a:off x="3499252" y="3333779"/>
            <a:ext cx="1015804" cy="461537"/>
          </a:xfrm>
          <a:prstGeom prst="rect">
            <a:avLst/>
          </a:prstGeom>
          <a:noFill/>
        </p:spPr>
        <p:txBody>
          <a:bodyPr wrap="square" rtlCol="0">
            <a:spAutoFit/>
          </a:bodyPr>
          <a:lstStyle>
            <a:defPPr>
              <a:defRPr lang="zh-CN"/>
            </a:defPPr>
            <a:lvl1pPr algn="ctr">
              <a:defRPr sz="4000">
                <a:solidFill>
                  <a:srgbClr val="FF0000"/>
                </a:solidFill>
                <a:effectLst>
                  <a:innerShdw blurRad="63500" dist="38100" dir="13500000">
                    <a:prstClr val="black">
                      <a:alpha val="50000"/>
                    </a:prstClr>
                  </a:innerShdw>
                </a:effectLst>
                <a:latin typeface="微软雅黑" panose="020B0503020204020204" pitchFamily="34" charset="-122"/>
                <a:ea typeface="微软雅黑" panose="020B0503020204020204" pitchFamily="34" charset="-122"/>
              </a:defRPr>
            </a:lvl1pPr>
          </a:lstStyle>
          <a:p>
            <a:r>
              <a:rPr lang="en-US" altLang="zh-CN" sz="2399" dirty="0">
                <a:solidFill>
                  <a:schemeClr val="bg1"/>
                </a:solidFill>
                <a:effectLst/>
              </a:rPr>
              <a:t>2006</a:t>
            </a:r>
            <a:endParaRPr lang="zh-CN" altLang="zh-CN" sz="2399" dirty="0">
              <a:solidFill>
                <a:schemeClr val="bg1"/>
              </a:solidFill>
              <a:effectLst/>
            </a:endParaRPr>
          </a:p>
        </p:txBody>
      </p:sp>
      <p:sp>
        <p:nvSpPr>
          <p:cNvPr id="41" name="文本框 5"/>
          <p:cNvSpPr txBox="1"/>
          <p:nvPr/>
        </p:nvSpPr>
        <p:spPr>
          <a:xfrm>
            <a:off x="5594120" y="3333779"/>
            <a:ext cx="1015804" cy="461537"/>
          </a:xfrm>
          <a:prstGeom prst="rect">
            <a:avLst/>
          </a:prstGeom>
          <a:noFill/>
        </p:spPr>
        <p:txBody>
          <a:bodyPr wrap="square" rtlCol="0">
            <a:spAutoFit/>
          </a:bodyPr>
          <a:lstStyle>
            <a:defPPr>
              <a:defRPr lang="zh-CN"/>
            </a:defPPr>
            <a:lvl1pPr algn="ctr">
              <a:defRPr sz="4000">
                <a:solidFill>
                  <a:srgbClr val="FF0000"/>
                </a:solidFill>
                <a:effectLst>
                  <a:innerShdw blurRad="63500" dist="38100" dir="13500000">
                    <a:prstClr val="black">
                      <a:alpha val="50000"/>
                    </a:prstClr>
                  </a:innerShdw>
                </a:effectLst>
                <a:latin typeface="微软雅黑" panose="020B0503020204020204" pitchFamily="34" charset="-122"/>
                <a:ea typeface="微软雅黑" panose="020B0503020204020204" pitchFamily="34" charset="-122"/>
              </a:defRPr>
            </a:lvl1pPr>
          </a:lstStyle>
          <a:p>
            <a:r>
              <a:rPr lang="en-US" altLang="zh-CN" sz="2399" dirty="0">
                <a:solidFill>
                  <a:schemeClr val="bg1"/>
                </a:solidFill>
                <a:effectLst/>
              </a:rPr>
              <a:t>2009</a:t>
            </a:r>
            <a:endParaRPr lang="zh-CN" altLang="zh-CN" sz="2399" dirty="0">
              <a:solidFill>
                <a:schemeClr val="bg1"/>
              </a:solidFill>
              <a:effectLst/>
            </a:endParaRPr>
          </a:p>
        </p:txBody>
      </p:sp>
      <p:grpSp>
        <p:nvGrpSpPr>
          <p:cNvPr id="7" name="组合 42"/>
          <p:cNvGrpSpPr/>
          <p:nvPr/>
        </p:nvGrpSpPr>
        <p:grpSpPr>
          <a:xfrm>
            <a:off x="1049272" y="2857673"/>
            <a:ext cx="1402218" cy="1398799"/>
            <a:chOff x="2901063" y="2518177"/>
            <a:chExt cx="1402976" cy="1399555"/>
          </a:xfrm>
        </p:grpSpPr>
        <p:sp>
          <p:nvSpPr>
            <p:cNvPr id="45" name="椭圆 44"/>
            <p:cNvSpPr/>
            <p:nvPr/>
          </p:nvSpPr>
          <p:spPr>
            <a:xfrm>
              <a:off x="2901063" y="2518177"/>
              <a:ext cx="1402976" cy="1399555"/>
            </a:xfrm>
            <a:prstGeom prst="ellipse">
              <a:avLst/>
            </a:prstGeom>
            <a:gradFill flip="none" rotWithShape="1">
              <a:gsLst>
                <a:gs pos="0">
                  <a:schemeClr val="bg1"/>
                </a:gs>
                <a:gs pos="100000">
                  <a:schemeClr val="bg1">
                    <a:lumMod val="50000"/>
                  </a:schemeClr>
                </a:gs>
              </a:gsLst>
              <a:lin ang="13500000" scaled="1"/>
              <a:tileRect/>
            </a:gradFill>
            <a:ln w="19050">
              <a:gradFill flip="none" rotWithShape="1">
                <a:gsLst>
                  <a:gs pos="0">
                    <a:schemeClr val="accent1">
                      <a:lumMod val="5000"/>
                      <a:lumOff val="95000"/>
                    </a:schemeClr>
                  </a:gs>
                  <a:gs pos="100000">
                    <a:schemeClr val="bg2">
                      <a:lumMod val="75000"/>
                    </a:schemeClr>
                  </a:gs>
                </a:gsLst>
                <a:lin ang="2700000" scaled="1"/>
                <a:tileRect/>
              </a:gradFill>
            </a:ln>
            <a:effectLst>
              <a:outerShdw blurRad="88900" dist="101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sp>
          <p:nvSpPr>
            <p:cNvPr id="46" name="椭圆 45"/>
            <p:cNvSpPr/>
            <p:nvPr/>
          </p:nvSpPr>
          <p:spPr>
            <a:xfrm>
              <a:off x="3122860" y="2738264"/>
              <a:ext cx="959381" cy="959381"/>
            </a:xfrm>
            <a:prstGeom prst="ellipse">
              <a:avLst/>
            </a:prstGeom>
            <a:solidFill>
              <a:srgbClr val="0099CC"/>
            </a:solidFill>
            <a:ln>
              <a:noFill/>
            </a:ln>
            <a:effectLst>
              <a:innerShdw blurRad="177800" dist="76200" dir="13500000">
                <a:schemeClr val="tx1">
                  <a:alpha val="28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grpSp>
      <p:sp>
        <p:nvSpPr>
          <p:cNvPr id="47" name="文本框 5"/>
          <p:cNvSpPr txBox="1"/>
          <p:nvPr/>
        </p:nvSpPr>
        <p:spPr>
          <a:xfrm>
            <a:off x="1239715" y="3333779"/>
            <a:ext cx="1015804" cy="461537"/>
          </a:xfrm>
          <a:prstGeom prst="rect">
            <a:avLst/>
          </a:prstGeom>
          <a:noFill/>
        </p:spPr>
        <p:txBody>
          <a:bodyPr wrap="square" rtlCol="0">
            <a:spAutoFit/>
          </a:bodyPr>
          <a:lstStyle>
            <a:defPPr>
              <a:defRPr lang="zh-CN"/>
            </a:defPPr>
            <a:lvl1pPr algn="ctr">
              <a:defRPr sz="4000">
                <a:solidFill>
                  <a:srgbClr val="FF0000"/>
                </a:solidFill>
                <a:effectLst>
                  <a:innerShdw blurRad="63500" dist="38100" dir="13500000">
                    <a:prstClr val="black">
                      <a:alpha val="50000"/>
                    </a:prstClr>
                  </a:innerShdw>
                </a:effectLst>
                <a:latin typeface="微软雅黑" panose="020B0503020204020204" pitchFamily="34" charset="-122"/>
                <a:ea typeface="微软雅黑" panose="020B0503020204020204" pitchFamily="34" charset="-122"/>
              </a:defRPr>
            </a:lvl1pPr>
          </a:lstStyle>
          <a:p>
            <a:r>
              <a:rPr lang="en-US" altLang="zh-CN" sz="2399" dirty="0">
                <a:solidFill>
                  <a:schemeClr val="bg1"/>
                </a:solidFill>
                <a:effectLst/>
              </a:rPr>
              <a:t>2003</a:t>
            </a:r>
            <a:endParaRPr lang="zh-CN" altLang="zh-CN" sz="2399" dirty="0">
              <a:solidFill>
                <a:schemeClr val="bg1"/>
              </a:solidFill>
              <a:effectLst/>
            </a:endParaRPr>
          </a:p>
        </p:txBody>
      </p:sp>
      <p:grpSp>
        <p:nvGrpSpPr>
          <p:cNvPr id="8" name="组合 47"/>
          <p:cNvGrpSpPr/>
          <p:nvPr/>
        </p:nvGrpSpPr>
        <p:grpSpPr>
          <a:xfrm>
            <a:off x="7550420" y="2857673"/>
            <a:ext cx="1402218" cy="1398799"/>
            <a:chOff x="6291829" y="2518177"/>
            <a:chExt cx="1402976" cy="1399555"/>
          </a:xfrm>
        </p:grpSpPr>
        <p:sp>
          <p:nvSpPr>
            <p:cNvPr id="49" name="椭圆 48"/>
            <p:cNvSpPr/>
            <p:nvPr/>
          </p:nvSpPr>
          <p:spPr>
            <a:xfrm>
              <a:off x="6291829" y="2518177"/>
              <a:ext cx="1402976" cy="1399555"/>
            </a:xfrm>
            <a:prstGeom prst="ellipse">
              <a:avLst/>
            </a:prstGeom>
            <a:gradFill flip="none" rotWithShape="1">
              <a:gsLst>
                <a:gs pos="0">
                  <a:schemeClr val="bg1"/>
                </a:gs>
                <a:gs pos="100000">
                  <a:schemeClr val="bg1">
                    <a:lumMod val="50000"/>
                  </a:schemeClr>
                </a:gs>
              </a:gsLst>
              <a:lin ang="13500000" scaled="1"/>
              <a:tileRect/>
            </a:gradFill>
            <a:ln w="19050">
              <a:gradFill flip="none" rotWithShape="1">
                <a:gsLst>
                  <a:gs pos="0">
                    <a:schemeClr val="accent1">
                      <a:lumMod val="5000"/>
                      <a:lumOff val="95000"/>
                    </a:schemeClr>
                  </a:gs>
                  <a:gs pos="100000">
                    <a:schemeClr val="bg2">
                      <a:lumMod val="75000"/>
                    </a:schemeClr>
                  </a:gs>
                </a:gsLst>
                <a:lin ang="2700000" scaled="1"/>
                <a:tileRect/>
              </a:gradFill>
            </a:ln>
            <a:effectLst>
              <a:outerShdw blurRad="88900" dist="101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sp>
          <p:nvSpPr>
            <p:cNvPr id="50" name="椭圆 49"/>
            <p:cNvSpPr/>
            <p:nvPr/>
          </p:nvSpPr>
          <p:spPr>
            <a:xfrm>
              <a:off x="6513626" y="2738264"/>
              <a:ext cx="959381" cy="959381"/>
            </a:xfrm>
            <a:prstGeom prst="ellipse">
              <a:avLst/>
            </a:prstGeom>
            <a:solidFill>
              <a:srgbClr val="00B0F0"/>
            </a:solidFill>
            <a:ln>
              <a:noFill/>
            </a:ln>
            <a:effectLst>
              <a:innerShdw blurRad="177800" dist="76200" dir="13500000">
                <a:schemeClr val="tx1">
                  <a:alpha val="28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grpSp>
      <p:sp>
        <p:nvSpPr>
          <p:cNvPr id="51" name="文本框 5"/>
          <p:cNvSpPr txBox="1"/>
          <p:nvPr/>
        </p:nvSpPr>
        <p:spPr>
          <a:xfrm>
            <a:off x="7740863" y="3333779"/>
            <a:ext cx="1015804" cy="461537"/>
          </a:xfrm>
          <a:prstGeom prst="rect">
            <a:avLst/>
          </a:prstGeom>
          <a:noFill/>
        </p:spPr>
        <p:txBody>
          <a:bodyPr wrap="square" rtlCol="0">
            <a:spAutoFit/>
          </a:bodyPr>
          <a:lstStyle>
            <a:defPPr>
              <a:defRPr lang="zh-CN"/>
            </a:defPPr>
            <a:lvl1pPr algn="ctr">
              <a:defRPr sz="4000">
                <a:solidFill>
                  <a:srgbClr val="FF0000"/>
                </a:solidFill>
                <a:effectLst>
                  <a:innerShdw blurRad="63500" dist="38100" dir="13500000">
                    <a:prstClr val="black">
                      <a:alpha val="50000"/>
                    </a:prstClr>
                  </a:innerShdw>
                </a:effectLst>
                <a:latin typeface="微软雅黑" panose="020B0503020204020204" pitchFamily="34" charset="-122"/>
                <a:ea typeface="微软雅黑" panose="020B0503020204020204" pitchFamily="34" charset="-122"/>
              </a:defRPr>
            </a:lvl1pPr>
          </a:lstStyle>
          <a:p>
            <a:r>
              <a:rPr lang="en-US" altLang="zh-CN" sz="2399" dirty="0">
                <a:solidFill>
                  <a:schemeClr val="bg1"/>
                </a:solidFill>
                <a:effectLst/>
              </a:rPr>
              <a:t>2017</a:t>
            </a:r>
            <a:endParaRPr lang="zh-CN" altLang="zh-CN" sz="2399" dirty="0">
              <a:solidFill>
                <a:schemeClr val="bg1"/>
              </a:solidFill>
              <a:effectLst/>
            </a:endParaRPr>
          </a:p>
        </p:txBody>
      </p:sp>
      <p:sp>
        <p:nvSpPr>
          <p:cNvPr id="33" name="TextBox 32"/>
          <p:cNvSpPr txBox="1"/>
          <p:nvPr/>
        </p:nvSpPr>
        <p:spPr>
          <a:xfrm>
            <a:off x="4858124" y="4411697"/>
            <a:ext cx="2475753" cy="1569148"/>
          </a:xfrm>
          <a:prstGeom prst="rect">
            <a:avLst/>
          </a:prstGeom>
          <a:noFill/>
        </p:spPr>
        <p:txBody>
          <a:bodyPr wrap="square" rtlCol="0">
            <a:spAutoFit/>
          </a:bodyPr>
          <a:lstStyle/>
          <a:p>
            <a:pPr algn="l"/>
            <a:r>
              <a:rPr lang="zh-CN" altLang="en-US" sz="2399" dirty="0">
                <a:latin typeface="黑体" pitchFamily="49" charset="-122"/>
              </a:rPr>
              <a:t>增加劳动密集型小企业贷款，企业可根据吸纳就业情况申请贷款。</a:t>
            </a:r>
          </a:p>
        </p:txBody>
      </p:sp>
    </p:spTree>
    <p:extLst>
      <p:ext uri="{BB962C8B-B14F-4D97-AF65-F5344CB8AC3E}">
        <p14:creationId xmlns:p14="http://schemas.microsoft.com/office/powerpoint/2010/main" val="1247377369"/>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arn(inVertical)">
                                      <p:cBhvr>
                                        <p:cTn id="10" dur="500"/>
                                        <p:tgtEl>
                                          <p:spTgt spid="80"/>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ipe(left)">
                                      <p:cBhvr>
                                        <p:cTn id="18" dur="500"/>
                                        <p:tgtEl>
                                          <p:spTgt spid="17"/>
                                        </p:tgtEl>
                                      </p:cBhvr>
                                    </p:animEffect>
                                  </p:childTnLst>
                                </p:cTn>
                              </p:par>
                            </p:childTnLst>
                          </p:cTn>
                        </p:par>
                        <p:par>
                          <p:cTn id="19" fill="hold">
                            <p:stCondLst>
                              <p:cond delay="2000"/>
                            </p:stCondLst>
                            <p:childTnLst>
                              <p:par>
                                <p:cTn id="20" presetID="22" presetClass="entr" presetSubtype="8" fill="hold"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par>
                          <p:cTn id="23" fill="hold">
                            <p:stCondLst>
                              <p:cond delay="2500"/>
                            </p:stCondLst>
                            <p:childTnLst>
                              <p:par>
                                <p:cTn id="24" presetID="53" presetClass="entr" presetSubtype="16" fill="hold" grpId="0" nodeType="afterEffect">
                                  <p:stCondLst>
                                    <p:cond delay="0"/>
                                  </p:stCondLst>
                                  <p:childTnLst>
                                    <p:set>
                                      <p:cBhvr>
                                        <p:cTn id="25" dur="1" fill="hold">
                                          <p:stCondLst>
                                            <p:cond delay="0"/>
                                          </p:stCondLst>
                                        </p:cTn>
                                        <p:tgtEl>
                                          <p:spTgt spid="35"/>
                                        </p:tgtEl>
                                        <p:attrNameLst>
                                          <p:attrName>style.visibility</p:attrName>
                                        </p:attrNameLst>
                                      </p:cBhvr>
                                      <p:to>
                                        <p:strVal val="visible"/>
                                      </p:to>
                                    </p:set>
                                    <p:anim calcmode="lin" valueType="num">
                                      <p:cBhvr>
                                        <p:cTn id="26" dur="500" fill="hold"/>
                                        <p:tgtEl>
                                          <p:spTgt spid="35"/>
                                        </p:tgtEl>
                                        <p:attrNameLst>
                                          <p:attrName>ppt_w</p:attrName>
                                        </p:attrNameLst>
                                      </p:cBhvr>
                                      <p:tavLst>
                                        <p:tav tm="0">
                                          <p:val>
                                            <p:fltVal val="0"/>
                                          </p:val>
                                        </p:tav>
                                        <p:tav tm="100000">
                                          <p:val>
                                            <p:strVal val="#ppt_w"/>
                                          </p:val>
                                        </p:tav>
                                      </p:tavLst>
                                    </p:anim>
                                    <p:anim calcmode="lin" valueType="num">
                                      <p:cBhvr>
                                        <p:cTn id="27" dur="500" fill="hold"/>
                                        <p:tgtEl>
                                          <p:spTgt spid="35"/>
                                        </p:tgtEl>
                                        <p:attrNameLst>
                                          <p:attrName>ppt_h</p:attrName>
                                        </p:attrNameLst>
                                      </p:cBhvr>
                                      <p:tavLst>
                                        <p:tav tm="0">
                                          <p:val>
                                            <p:fltVal val="0"/>
                                          </p:val>
                                        </p:tav>
                                        <p:tav tm="100000">
                                          <p:val>
                                            <p:strVal val="#ppt_h"/>
                                          </p:val>
                                        </p:tav>
                                      </p:tavLst>
                                    </p:anim>
                                    <p:animEffect transition="in" filter="fade">
                                      <p:cBhvr>
                                        <p:cTn id="28" dur="500"/>
                                        <p:tgtEl>
                                          <p:spTgt spid="35"/>
                                        </p:tgtEl>
                                      </p:cBhvr>
                                    </p:animEffect>
                                  </p:childTnLst>
                                </p:cTn>
                              </p:par>
                            </p:childTnLst>
                          </p:cTn>
                        </p:par>
                        <p:par>
                          <p:cTn id="29" fill="hold">
                            <p:stCondLst>
                              <p:cond delay="3000"/>
                            </p:stCondLst>
                            <p:childTnLst>
                              <p:par>
                                <p:cTn id="30" presetID="23" presetClass="entr" presetSubtype="16" fill="hold" nodeType="after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fltVal val="0"/>
                                          </p:val>
                                        </p:tav>
                                        <p:tav tm="100000">
                                          <p:val>
                                            <p:strVal val="#ppt_h"/>
                                          </p:val>
                                        </p:tav>
                                      </p:tavLst>
                                    </p:anim>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p:cTn id="37" dur="500" fill="hold"/>
                                        <p:tgtEl>
                                          <p:spTgt spid="36"/>
                                        </p:tgtEl>
                                        <p:attrNameLst>
                                          <p:attrName>ppt_w</p:attrName>
                                        </p:attrNameLst>
                                      </p:cBhvr>
                                      <p:tavLst>
                                        <p:tav tm="0">
                                          <p:val>
                                            <p:fltVal val="0"/>
                                          </p:val>
                                        </p:tav>
                                        <p:tav tm="100000">
                                          <p:val>
                                            <p:strVal val="#ppt_w"/>
                                          </p:val>
                                        </p:tav>
                                      </p:tavLst>
                                    </p:anim>
                                    <p:anim calcmode="lin" valueType="num">
                                      <p:cBhvr>
                                        <p:cTn id="38" dur="500" fill="hold"/>
                                        <p:tgtEl>
                                          <p:spTgt spid="36"/>
                                        </p:tgtEl>
                                        <p:attrNameLst>
                                          <p:attrName>ppt_h</p:attrName>
                                        </p:attrNameLst>
                                      </p:cBhvr>
                                      <p:tavLst>
                                        <p:tav tm="0">
                                          <p:val>
                                            <p:fltVal val="0"/>
                                          </p:val>
                                        </p:tav>
                                        <p:tav tm="100000">
                                          <p:val>
                                            <p:strVal val="#ppt_h"/>
                                          </p:val>
                                        </p:tav>
                                      </p:tavLst>
                                    </p:anim>
                                    <p:animEffect transition="in" filter="fade">
                                      <p:cBhvr>
                                        <p:cTn id="39" dur="500"/>
                                        <p:tgtEl>
                                          <p:spTgt spid="36"/>
                                        </p:tgtEl>
                                      </p:cBhvr>
                                    </p:animEffect>
                                  </p:childTnLst>
                                </p:cTn>
                              </p:par>
                            </p:childTnLst>
                          </p:cTn>
                        </p:par>
                        <p:par>
                          <p:cTn id="40" fill="hold">
                            <p:stCondLst>
                              <p:cond delay="4000"/>
                            </p:stCondLst>
                            <p:childTnLst>
                              <p:par>
                                <p:cTn id="41" presetID="23" presetClass="entr" presetSubtype="16" fill="hold" nodeType="after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p:cTn id="43" dur="500" fill="hold"/>
                                        <p:tgtEl>
                                          <p:spTgt spid="5"/>
                                        </p:tgtEl>
                                        <p:attrNameLst>
                                          <p:attrName>ppt_w</p:attrName>
                                        </p:attrNameLst>
                                      </p:cBhvr>
                                      <p:tavLst>
                                        <p:tav tm="0">
                                          <p:val>
                                            <p:fltVal val="0"/>
                                          </p:val>
                                        </p:tav>
                                        <p:tav tm="100000">
                                          <p:val>
                                            <p:strVal val="#ppt_w"/>
                                          </p:val>
                                        </p:tav>
                                      </p:tavLst>
                                    </p:anim>
                                    <p:anim calcmode="lin" valueType="num">
                                      <p:cBhvr>
                                        <p:cTn id="44" dur="500" fill="hold"/>
                                        <p:tgtEl>
                                          <p:spTgt spid="5"/>
                                        </p:tgtEl>
                                        <p:attrNameLst>
                                          <p:attrName>ppt_h</p:attrName>
                                        </p:attrNameLst>
                                      </p:cBhvr>
                                      <p:tavLst>
                                        <p:tav tm="0">
                                          <p:val>
                                            <p:fltVal val="0"/>
                                          </p:val>
                                        </p:tav>
                                        <p:tav tm="100000">
                                          <p:val>
                                            <p:strVal val="#ppt_h"/>
                                          </p:val>
                                        </p:tav>
                                      </p:tavLst>
                                    </p:anim>
                                  </p:childTnLst>
                                </p:cTn>
                              </p:par>
                            </p:childTnLst>
                          </p:cTn>
                        </p:par>
                        <p:par>
                          <p:cTn id="45" fill="hold">
                            <p:stCondLst>
                              <p:cond delay="4500"/>
                            </p:stCondLst>
                            <p:childTnLst>
                              <p:par>
                                <p:cTn id="46" presetID="53" presetClass="entr" presetSubtype="16" fill="hold" grpId="0" nodeType="afterEffect">
                                  <p:stCondLst>
                                    <p:cond delay="0"/>
                                  </p:stCondLst>
                                  <p:childTnLst>
                                    <p:set>
                                      <p:cBhvr>
                                        <p:cTn id="47" dur="1" fill="hold">
                                          <p:stCondLst>
                                            <p:cond delay="0"/>
                                          </p:stCondLst>
                                        </p:cTn>
                                        <p:tgtEl>
                                          <p:spTgt spid="38"/>
                                        </p:tgtEl>
                                        <p:attrNameLst>
                                          <p:attrName>style.visibility</p:attrName>
                                        </p:attrNameLst>
                                      </p:cBhvr>
                                      <p:to>
                                        <p:strVal val="visible"/>
                                      </p:to>
                                    </p:set>
                                    <p:anim calcmode="lin" valueType="num">
                                      <p:cBhvr>
                                        <p:cTn id="48" dur="500" fill="hold"/>
                                        <p:tgtEl>
                                          <p:spTgt spid="38"/>
                                        </p:tgtEl>
                                        <p:attrNameLst>
                                          <p:attrName>ppt_w</p:attrName>
                                        </p:attrNameLst>
                                      </p:cBhvr>
                                      <p:tavLst>
                                        <p:tav tm="0">
                                          <p:val>
                                            <p:fltVal val="0"/>
                                          </p:val>
                                        </p:tav>
                                        <p:tav tm="100000">
                                          <p:val>
                                            <p:strVal val="#ppt_w"/>
                                          </p:val>
                                        </p:tav>
                                      </p:tavLst>
                                    </p:anim>
                                    <p:anim calcmode="lin" valueType="num">
                                      <p:cBhvr>
                                        <p:cTn id="49" dur="500" fill="hold"/>
                                        <p:tgtEl>
                                          <p:spTgt spid="38"/>
                                        </p:tgtEl>
                                        <p:attrNameLst>
                                          <p:attrName>ppt_h</p:attrName>
                                        </p:attrNameLst>
                                      </p:cBhvr>
                                      <p:tavLst>
                                        <p:tav tm="0">
                                          <p:val>
                                            <p:fltVal val="0"/>
                                          </p:val>
                                        </p:tav>
                                        <p:tav tm="100000">
                                          <p:val>
                                            <p:strVal val="#ppt_h"/>
                                          </p:val>
                                        </p:tav>
                                      </p:tavLst>
                                    </p:anim>
                                    <p:animEffect transition="in" filter="fade">
                                      <p:cBhvr>
                                        <p:cTn id="50" dur="500"/>
                                        <p:tgtEl>
                                          <p:spTgt spid="38"/>
                                        </p:tgtEl>
                                      </p:cBhvr>
                                    </p:animEffect>
                                  </p:childTnLst>
                                </p:cTn>
                              </p:par>
                            </p:childTnLst>
                          </p:cTn>
                        </p:par>
                        <p:par>
                          <p:cTn id="51" fill="hold">
                            <p:stCondLst>
                              <p:cond delay="5000"/>
                            </p:stCondLst>
                            <p:childTnLst>
                              <p:par>
                                <p:cTn id="52" presetID="23" presetClass="entr" presetSubtype="16" fill="hold" nodeType="afterEffect">
                                  <p:stCondLst>
                                    <p:cond delay="0"/>
                                  </p:stCondLst>
                                  <p:childTnLst>
                                    <p:set>
                                      <p:cBhvr>
                                        <p:cTn id="53" dur="1" fill="hold">
                                          <p:stCondLst>
                                            <p:cond delay="0"/>
                                          </p:stCondLst>
                                        </p:cTn>
                                        <p:tgtEl>
                                          <p:spTgt spid="6"/>
                                        </p:tgtEl>
                                        <p:attrNameLst>
                                          <p:attrName>style.visibility</p:attrName>
                                        </p:attrNameLst>
                                      </p:cBhvr>
                                      <p:to>
                                        <p:strVal val="visible"/>
                                      </p:to>
                                    </p:set>
                                    <p:anim calcmode="lin" valueType="num">
                                      <p:cBhvr>
                                        <p:cTn id="54" dur="500" fill="hold"/>
                                        <p:tgtEl>
                                          <p:spTgt spid="6"/>
                                        </p:tgtEl>
                                        <p:attrNameLst>
                                          <p:attrName>ppt_w</p:attrName>
                                        </p:attrNameLst>
                                      </p:cBhvr>
                                      <p:tavLst>
                                        <p:tav tm="0">
                                          <p:val>
                                            <p:fltVal val="0"/>
                                          </p:val>
                                        </p:tav>
                                        <p:tav tm="100000">
                                          <p:val>
                                            <p:strVal val="#ppt_w"/>
                                          </p:val>
                                        </p:tav>
                                      </p:tavLst>
                                    </p:anim>
                                    <p:anim calcmode="lin" valueType="num">
                                      <p:cBhvr>
                                        <p:cTn id="55" dur="500" fill="hold"/>
                                        <p:tgtEl>
                                          <p:spTgt spid="6"/>
                                        </p:tgtEl>
                                        <p:attrNameLst>
                                          <p:attrName>ppt_h</p:attrName>
                                        </p:attrNameLst>
                                      </p:cBhvr>
                                      <p:tavLst>
                                        <p:tav tm="0">
                                          <p:val>
                                            <p:fltVal val="0"/>
                                          </p:val>
                                        </p:tav>
                                        <p:tav tm="100000">
                                          <p:val>
                                            <p:strVal val="#ppt_h"/>
                                          </p:val>
                                        </p:tav>
                                      </p:tavLst>
                                    </p:anim>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34"/>
                                        </p:tgtEl>
                                        <p:attrNameLst>
                                          <p:attrName>style.visibility</p:attrName>
                                        </p:attrNameLst>
                                      </p:cBhvr>
                                      <p:to>
                                        <p:strVal val="visible"/>
                                      </p:to>
                                    </p:set>
                                    <p:animEffect transition="in" filter="wipe(left)">
                                      <p:cBhvr>
                                        <p:cTn id="59" dur="500"/>
                                        <p:tgtEl>
                                          <p:spTgt spid="34"/>
                                        </p:tgtEl>
                                      </p:cBhvr>
                                    </p:animEffect>
                                  </p:childTnLst>
                                </p:cTn>
                              </p:par>
                            </p:childTnLst>
                          </p:cTn>
                        </p:par>
                        <p:par>
                          <p:cTn id="60" fill="hold">
                            <p:stCondLst>
                              <p:cond delay="6000"/>
                            </p:stCondLst>
                            <p:childTnLst>
                              <p:par>
                                <p:cTn id="61" presetID="53" presetClass="entr" presetSubtype="16" fill="hold" grpId="0" nodeType="afterEffect">
                                  <p:stCondLst>
                                    <p:cond delay="0"/>
                                  </p:stCondLst>
                                  <p:childTnLst>
                                    <p:set>
                                      <p:cBhvr>
                                        <p:cTn id="62" dur="1" fill="hold">
                                          <p:stCondLst>
                                            <p:cond delay="0"/>
                                          </p:stCondLst>
                                        </p:cTn>
                                        <p:tgtEl>
                                          <p:spTgt spid="39"/>
                                        </p:tgtEl>
                                        <p:attrNameLst>
                                          <p:attrName>style.visibility</p:attrName>
                                        </p:attrNameLst>
                                      </p:cBhvr>
                                      <p:to>
                                        <p:strVal val="visible"/>
                                      </p:to>
                                    </p:set>
                                    <p:anim calcmode="lin" valueType="num">
                                      <p:cBhvr>
                                        <p:cTn id="63" dur="500" fill="hold"/>
                                        <p:tgtEl>
                                          <p:spTgt spid="39"/>
                                        </p:tgtEl>
                                        <p:attrNameLst>
                                          <p:attrName>ppt_w</p:attrName>
                                        </p:attrNameLst>
                                      </p:cBhvr>
                                      <p:tavLst>
                                        <p:tav tm="0">
                                          <p:val>
                                            <p:fltVal val="0"/>
                                          </p:val>
                                        </p:tav>
                                        <p:tav tm="100000">
                                          <p:val>
                                            <p:strVal val="#ppt_w"/>
                                          </p:val>
                                        </p:tav>
                                      </p:tavLst>
                                    </p:anim>
                                    <p:anim calcmode="lin" valueType="num">
                                      <p:cBhvr>
                                        <p:cTn id="64" dur="500" fill="hold"/>
                                        <p:tgtEl>
                                          <p:spTgt spid="39"/>
                                        </p:tgtEl>
                                        <p:attrNameLst>
                                          <p:attrName>ppt_h</p:attrName>
                                        </p:attrNameLst>
                                      </p:cBhvr>
                                      <p:tavLst>
                                        <p:tav tm="0">
                                          <p:val>
                                            <p:fltVal val="0"/>
                                          </p:val>
                                        </p:tav>
                                        <p:tav tm="100000">
                                          <p:val>
                                            <p:strVal val="#ppt_h"/>
                                          </p:val>
                                        </p:tav>
                                      </p:tavLst>
                                    </p:anim>
                                    <p:animEffect transition="in" filter="fade">
                                      <p:cBhvr>
                                        <p:cTn id="65" dur="500"/>
                                        <p:tgtEl>
                                          <p:spTgt spid="39"/>
                                        </p:tgtEl>
                                      </p:cBhvr>
                                    </p:animEffect>
                                  </p:childTnLst>
                                </p:cTn>
                              </p:par>
                            </p:childTnLst>
                          </p:cTn>
                        </p:par>
                        <p:par>
                          <p:cTn id="66" fill="hold">
                            <p:stCondLst>
                              <p:cond delay="6500"/>
                            </p:stCondLst>
                            <p:childTnLst>
                              <p:par>
                                <p:cTn id="67" presetID="22" presetClass="entr" presetSubtype="8" fill="hold" grpId="0" nodeType="after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wipe(left)">
                                      <p:cBhvr>
                                        <p:cTn id="69" dur="500"/>
                                        <p:tgtEl>
                                          <p:spTgt spid="40"/>
                                        </p:tgtEl>
                                      </p:cBhvr>
                                    </p:animEffect>
                                  </p:childTnLst>
                                </p:cTn>
                              </p:par>
                            </p:childTnLst>
                          </p:cTn>
                        </p:par>
                        <p:par>
                          <p:cTn id="70" fill="hold">
                            <p:stCondLst>
                              <p:cond delay="7000"/>
                            </p:stCondLst>
                            <p:childTnLst>
                              <p:par>
                                <p:cTn id="71" presetID="22" presetClass="entr" presetSubtype="8" fill="hold" grpId="0" nodeType="afterEffect">
                                  <p:stCondLst>
                                    <p:cond delay="0"/>
                                  </p:stCondLst>
                                  <p:childTnLst>
                                    <p:set>
                                      <p:cBhvr>
                                        <p:cTn id="72" dur="1" fill="hold">
                                          <p:stCondLst>
                                            <p:cond delay="0"/>
                                          </p:stCondLst>
                                        </p:cTn>
                                        <p:tgtEl>
                                          <p:spTgt spid="41"/>
                                        </p:tgtEl>
                                        <p:attrNameLst>
                                          <p:attrName>style.visibility</p:attrName>
                                        </p:attrNameLst>
                                      </p:cBhvr>
                                      <p:to>
                                        <p:strVal val="visible"/>
                                      </p:to>
                                    </p:set>
                                    <p:animEffect transition="in" filter="wipe(left)">
                                      <p:cBhvr>
                                        <p:cTn id="73" dur="500"/>
                                        <p:tgtEl>
                                          <p:spTgt spid="41"/>
                                        </p:tgtEl>
                                      </p:cBhvr>
                                    </p:animEffect>
                                  </p:childTnLst>
                                </p:cTn>
                              </p:par>
                            </p:childTnLst>
                          </p:cTn>
                        </p:par>
                        <p:par>
                          <p:cTn id="74" fill="hold">
                            <p:stCondLst>
                              <p:cond delay="7500"/>
                            </p:stCondLst>
                            <p:childTnLst>
                              <p:par>
                                <p:cTn id="75" presetID="23" presetClass="entr" presetSubtype="16" fill="hold" nodeType="afterEffect">
                                  <p:stCondLst>
                                    <p:cond delay="0"/>
                                  </p:stCondLst>
                                  <p:childTnLst>
                                    <p:set>
                                      <p:cBhvr>
                                        <p:cTn id="76" dur="1" fill="hold">
                                          <p:stCondLst>
                                            <p:cond delay="0"/>
                                          </p:stCondLst>
                                        </p:cTn>
                                        <p:tgtEl>
                                          <p:spTgt spid="7"/>
                                        </p:tgtEl>
                                        <p:attrNameLst>
                                          <p:attrName>style.visibility</p:attrName>
                                        </p:attrNameLst>
                                      </p:cBhvr>
                                      <p:to>
                                        <p:strVal val="visible"/>
                                      </p:to>
                                    </p:set>
                                    <p:anim calcmode="lin" valueType="num">
                                      <p:cBhvr>
                                        <p:cTn id="77" dur="500" fill="hold"/>
                                        <p:tgtEl>
                                          <p:spTgt spid="7"/>
                                        </p:tgtEl>
                                        <p:attrNameLst>
                                          <p:attrName>ppt_w</p:attrName>
                                        </p:attrNameLst>
                                      </p:cBhvr>
                                      <p:tavLst>
                                        <p:tav tm="0">
                                          <p:val>
                                            <p:fltVal val="0"/>
                                          </p:val>
                                        </p:tav>
                                        <p:tav tm="100000">
                                          <p:val>
                                            <p:strVal val="#ppt_w"/>
                                          </p:val>
                                        </p:tav>
                                      </p:tavLst>
                                    </p:anim>
                                    <p:anim calcmode="lin" valueType="num">
                                      <p:cBhvr>
                                        <p:cTn id="78" dur="500" fill="hold"/>
                                        <p:tgtEl>
                                          <p:spTgt spid="7"/>
                                        </p:tgtEl>
                                        <p:attrNameLst>
                                          <p:attrName>ppt_h</p:attrName>
                                        </p:attrNameLst>
                                      </p:cBhvr>
                                      <p:tavLst>
                                        <p:tav tm="0">
                                          <p:val>
                                            <p:fltVal val="0"/>
                                          </p:val>
                                        </p:tav>
                                        <p:tav tm="100000">
                                          <p:val>
                                            <p:strVal val="#ppt_h"/>
                                          </p:val>
                                        </p:tav>
                                      </p:tavLst>
                                    </p:anim>
                                  </p:childTnLst>
                                </p:cTn>
                              </p:par>
                            </p:childTnLst>
                          </p:cTn>
                        </p:par>
                        <p:par>
                          <p:cTn id="79" fill="hold">
                            <p:stCondLst>
                              <p:cond delay="8000"/>
                            </p:stCondLst>
                            <p:childTnLst>
                              <p:par>
                                <p:cTn id="80" presetID="22" presetClass="entr" presetSubtype="8" fill="hold" grpId="0"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wipe(left)">
                                      <p:cBhvr>
                                        <p:cTn id="82" dur="500"/>
                                        <p:tgtEl>
                                          <p:spTgt spid="47"/>
                                        </p:tgtEl>
                                      </p:cBhvr>
                                    </p:animEffect>
                                  </p:childTnLst>
                                </p:cTn>
                              </p:par>
                            </p:childTnLst>
                          </p:cTn>
                        </p:par>
                        <p:par>
                          <p:cTn id="83" fill="hold">
                            <p:stCondLst>
                              <p:cond delay="8500"/>
                            </p:stCondLst>
                            <p:childTnLst>
                              <p:par>
                                <p:cTn id="84" presetID="23" presetClass="entr" presetSubtype="16" fill="hold" nodeType="afterEffect">
                                  <p:stCondLst>
                                    <p:cond delay="0"/>
                                  </p:stCondLst>
                                  <p:childTnLst>
                                    <p:set>
                                      <p:cBhvr>
                                        <p:cTn id="85" dur="1" fill="hold">
                                          <p:stCondLst>
                                            <p:cond delay="0"/>
                                          </p:stCondLst>
                                        </p:cTn>
                                        <p:tgtEl>
                                          <p:spTgt spid="8"/>
                                        </p:tgtEl>
                                        <p:attrNameLst>
                                          <p:attrName>style.visibility</p:attrName>
                                        </p:attrNameLst>
                                      </p:cBhvr>
                                      <p:to>
                                        <p:strVal val="visible"/>
                                      </p:to>
                                    </p:set>
                                    <p:anim calcmode="lin" valueType="num">
                                      <p:cBhvr>
                                        <p:cTn id="86" dur="500" fill="hold"/>
                                        <p:tgtEl>
                                          <p:spTgt spid="8"/>
                                        </p:tgtEl>
                                        <p:attrNameLst>
                                          <p:attrName>ppt_w</p:attrName>
                                        </p:attrNameLst>
                                      </p:cBhvr>
                                      <p:tavLst>
                                        <p:tav tm="0">
                                          <p:val>
                                            <p:fltVal val="0"/>
                                          </p:val>
                                        </p:tav>
                                        <p:tav tm="100000">
                                          <p:val>
                                            <p:strVal val="#ppt_w"/>
                                          </p:val>
                                        </p:tav>
                                      </p:tavLst>
                                    </p:anim>
                                    <p:anim calcmode="lin" valueType="num">
                                      <p:cBhvr>
                                        <p:cTn id="87" dur="500" fill="hold"/>
                                        <p:tgtEl>
                                          <p:spTgt spid="8"/>
                                        </p:tgtEl>
                                        <p:attrNameLst>
                                          <p:attrName>ppt_h</p:attrName>
                                        </p:attrNameLst>
                                      </p:cBhvr>
                                      <p:tavLst>
                                        <p:tav tm="0">
                                          <p:val>
                                            <p:fltVal val="0"/>
                                          </p:val>
                                        </p:tav>
                                        <p:tav tm="100000">
                                          <p:val>
                                            <p:strVal val="#ppt_h"/>
                                          </p:val>
                                        </p:tav>
                                      </p:tavLst>
                                    </p:anim>
                                  </p:childTnLst>
                                </p:cTn>
                              </p:par>
                            </p:childTnLst>
                          </p:cTn>
                        </p:par>
                        <p:par>
                          <p:cTn id="88" fill="hold">
                            <p:stCondLst>
                              <p:cond delay="9000"/>
                            </p:stCondLst>
                            <p:childTnLst>
                              <p:par>
                                <p:cTn id="89" presetID="22" presetClass="entr" presetSubtype="8" fill="hold" grpId="0" nodeType="afterEffect">
                                  <p:stCondLst>
                                    <p:cond delay="0"/>
                                  </p:stCondLst>
                                  <p:childTnLst>
                                    <p:set>
                                      <p:cBhvr>
                                        <p:cTn id="90" dur="1" fill="hold">
                                          <p:stCondLst>
                                            <p:cond delay="0"/>
                                          </p:stCondLst>
                                        </p:cTn>
                                        <p:tgtEl>
                                          <p:spTgt spid="51"/>
                                        </p:tgtEl>
                                        <p:attrNameLst>
                                          <p:attrName>style.visibility</p:attrName>
                                        </p:attrNameLst>
                                      </p:cBhvr>
                                      <p:to>
                                        <p:strVal val="visible"/>
                                      </p:to>
                                    </p:set>
                                    <p:animEffect transition="in" filter="wipe(left)">
                                      <p:cBhvr>
                                        <p:cTn id="91" dur="500"/>
                                        <p:tgtEl>
                                          <p:spTgt spid="51"/>
                                        </p:tgtEl>
                                      </p:cBhvr>
                                    </p:animEffect>
                                  </p:childTnLst>
                                </p:cTn>
                              </p:par>
                            </p:childTnLst>
                          </p:cTn>
                        </p:par>
                        <p:par>
                          <p:cTn id="92" fill="hold">
                            <p:stCondLst>
                              <p:cond delay="9500"/>
                            </p:stCondLst>
                            <p:childTnLst>
                              <p:par>
                                <p:cTn id="93" presetID="53" presetClass="entr" presetSubtype="16" fill="hold" grpId="0" nodeType="after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p:cTn id="95" dur="500" fill="hold"/>
                                        <p:tgtEl>
                                          <p:spTgt spid="33"/>
                                        </p:tgtEl>
                                        <p:attrNameLst>
                                          <p:attrName>ppt_w</p:attrName>
                                        </p:attrNameLst>
                                      </p:cBhvr>
                                      <p:tavLst>
                                        <p:tav tm="0">
                                          <p:val>
                                            <p:fltVal val="0"/>
                                          </p:val>
                                        </p:tav>
                                        <p:tav tm="100000">
                                          <p:val>
                                            <p:strVal val="#ppt_w"/>
                                          </p:val>
                                        </p:tav>
                                      </p:tavLst>
                                    </p:anim>
                                    <p:anim calcmode="lin" valueType="num">
                                      <p:cBhvr>
                                        <p:cTn id="96" dur="500" fill="hold"/>
                                        <p:tgtEl>
                                          <p:spTgt spid="33"/>
                                        </p:tgtEl>
                                        <p:attrNameLst>
                                          <p:attrName>ppt_h</p:attrName>
                                        </p:attrNameLst>
                                      </p:cBhvr>
                                      <p:tavLst>
                                        <p:tav tm="0">
                                          <p:val>
                                            <p:fltVal val="0"/>
                                          </p:val>
                                        </p:tav>
                                        <p:tav tm="100000">
                                          <p:val>
                                            <p:strVal val="#ppt_h"/>
                                          </p:val>
                                        </p:tav>
                                      </p:tavLst>
                                    </p:anim>
                                    <p:animEffect transition="in" filter="fade">
                                      <p:cBhvr>
                                        <p:cTn id="9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17" grpId="0"/>
      <p:bldP spid="34" grpId="0"/>
      <p:bldP spid="35" grpId="0"/>
      <p:bldP spid="36" grpId="0"/>
      <p:bldP spid="38" grpId="0"/>
      <p:bldP spid="39" grpId="0"/>
      <p:bldP spid="40" grpId="0"/>
      <p:bldP spid="41" grpId="0"/>
      <p:bldP spid="47" grpId="0"/>
      <p:bldP spid="51" grpId="0"/>
      <p:bldP spid="3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对角圆角矩形 20"/>
          <p:cNvSpPr/>
          <p:nvPr/>
        </p:nvSpPr>
        <p:spPr bwMode="auto">
          <a:xfrm>
            <a:off x="4762902" y="4952540"/>
            <a:ext cx="6379826" cy="1618762"/>
          </a:xfrm>
          <a:prstGeom prst="round2DiagRect">
            <a:avLst/>
          </a:prstGeom>
          <a:gradFill flip="none" rotWithShape="1">
            <a:gsLst>
              <a:gs pos="0">
                <a:schemeClr val="bg1">
                  <a:lumMod val="85000"/>
                </a:schemeClr>
              </a:gs>
              <a:gs pos="42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342900" dist="76200" dir="8100000" sx="101000" sy="101000" algn="tr" rotWithShape="0">
              <a:prstClr val="black">
                <a:alpha val="40000"/>
              </a:prstClr>
            </a:outerShdw>
          </a:effectLst>
        </p:spPr>
        <p:txBody>
          <a:bodyPr vert="horz" wrap="square" lIns="79157" tIns="39578" rIns="79157" bIns="39578" numCol="1" rtlCol="0" anchor="ctr" anchorCtr="0" compatLnSpc="1">
            <a:noAutofit/>
          </a:bodyPr>
          <a:lstStyle/>
          <a:p>
            <a:pPr algn="ctr" defTabSz="801533"/>
            <a:endParaRPr lang="zh-CN" altLang="en-US" sz="6598" dirty="0">
              <a:solidFill>
                <a:srgbClr val="C0000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endParaRPr>
          </a:p>
        </p:txBody>
      </p:sp>
      <p:sp>
        <p:nvSpPr>
          <p:cNvPr id="20" name="对角圆角矩形 19"/>
          <p:cNvSpPr/>
          <p:nvPr/>
        </p:nvSpPr>
        <p:spPr bwMode="auto">
          <a:xfrm>
            <a:off x="4762902" y="3048115"/>
            <a:ext cx="6379826" cy="1618762"/>
          </a:xfrm>
          <a:prstGeom prst="round2DiagRect">
            <a:avLst/>
          </a:prstGeom>
          <a:gradFill flip="none" rotWithShape="1">
            <a:gsLst>
              <a:gs pos="0">
                <a:schemeClr val="bg1">
                  <a:lumMod val="85000"/>
                </a:schemeClr>
              </a:gs>
              <a:gs pos="42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342900" dist="76200" dir="8100000" sx="101000" sy="101000" algn="tr" rotWithShape="0">
              <a:prstClr val="black">
                <a:alpha val="40000"/>
              </a:prstClr>
            </a:outerShdw>
          </a:effectLst>
        </p:spPr>
        <p:txBody>
          <a:bodyPr vert="horz" wrap="square" lIns="79157" tIns="39578" rIns="79157" bIns="39578" numCol="1" rtlCol="0" anchor="ctr" anchorCtr="0" compatLnSpc="1">
            <a:noAutofit/>
          </a:bodyPr>
          <a:lstStyle/>
          <a:p>
            <a:pPr algn="ctr" defTabSz="801533"/>
            <a:endParaRPr lang="zh-CN" altLang="en-US" sz="6598" dirty="0">
              <a:solidFill>
                <a:srgbClr val="C0000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endParaRPr>
          </a:p>
        </p:txBody>
      </p:sp>
      <p:sp>
        <p:nvSpPr>
          <p:cNvPr id="19" name="对角圆角矩形 18"/>
          <p:cNvSpPr/>
          <p:nvPr/>
        </p:nvSpPr>
        <p:spPr bwMode="auto">
          <a:xfrm>
            <a:off x="4762902" y="1143689"/>
            <a:ext cx="6379826" cy="1618762"/>
          </a:xfrm>
          <a:prstGeom prst="round2DiagRect">
            <a:avLst/>
          </a:prstGeom>
          <a:gradFill flip="none" rotWithShape="1">
            <a:gsLst>
              <a:gs pos="0">
                <a:schemeClr val="bg1">
                  <a:lumMod val="85000"/>
                </a:schemeClr>
              </a:gs>
              <a:gs pos="42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342900" dist="76200" dir="8100000" sx="101000" sy="101000" algn="tr" rotWithShape="0">
              <a:prstClr val="black">
                <a:alpha val="40000"/>
              </a:prstClr>
            </a:outerShdw>
          </a:effectLst>
        </p:spPr>
        <p:txBody>
          <a:bodyPr vert="horz" wrap="square" lIns="79157" tIns="39578" rIns="79157" bIns="39578" numCol="1" rtlCol="0" anchor="ctr" anchorCtr="0" compatLnSpc="1">
            <a:noAutofit/>
          </a:bodyPr>
          <a:lstStyle/>
          <a:p>
            <a:pPr algn="ctr" defTabSz="801533"/>
            <a:endParaRPr lang="zh-CN" altLang="en-US" sz="6598" dirty="0">
              <a:solidFill>
                <a:srgbClr val="C0000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endParaRPr>
          </a:p>
        </p:txBody>
      </p:sp>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sp>
        <p:nvSpPr>
          <p:cNvPr id="17" name="矩形 3"/>
          <p:cNvSpPr>
            <a:spLocks noChangeArrowheads="1"/>
          </p:cNvSpPr>
          <p:nvPr/>
        </p:nvSpPr>
        <p:spPr bwMode="auto">
          <a:xfrm>
            <a:off x="1527609" y="266687"/>
            <a:ext cx="1958127"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dirty="0">
                <a:solidFill>
                  <a:srgbClr val="0067B4"/>
                </a:solidFill>
                <a:latin typeface="Arial" panose="020B0604020202020204" pitchFamily="34" charset="0"/>
                <a:cs typeface="Arial" panose="020B0604020202020204" pitchFamily="34" charset="0"/>
              </a:rPr>
              <a:t>政策文件</a:t>
            </a:r>
            <a:endParaRPr lang="zh-CN" altLang="en-US" sz="3332" b="1" dirty="0">
              <a:solidFill>
                <a:srgbClr val="0067B4"/>
              </a:solidFill>
              <a:latin typeface="Arial" panose="020B0604020202020204" pitchFamily="34" charset="0"/>
              <a:cs typeface="Arial" panose="020B0604020202020204" pitchFamily="34" charset="0"/>
            </a:endParaRPr>
          </a:p>
        </p:txBody>
      </p:sp>
      <p:cxnSp>
        <p:nvCxnSpPr>
          <p:cNvPr id="12" name="直接连接符 11"/>
          <p:cNvCxnSpPr/>
          <p:nvPr/>
        </p:nvCxnSpPr>
        <p:spPr>
          <a:xfrm rot="5400000" flipH="1" flipV="1">
            <a:off x="3214619" y="2534192"/>
            <a:ext cx="1583623" cy="1087928"/>
          </a:xfrm>
          <a:prstGeom prst="line">
            <a:avLst/>
          </a:prstGeom>
          <a:ln w="28575">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V="1">
            <a:off x="3462468" y="3856932"/>
            <a:ext cx="1109992" cy="26067"/>
          </a:xfrm>
          <a:prstGeom prst="line">
            <a:avLst/>
          </a:prstGeom>
          <a:ln w="28575">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rot="16200000" flipH="1">
            <a:off x="3220357" y="4112075"/>
            <a:ext cx="1594212" cy="1109993"/>
          </a:xfrm>
          <a:prstGeom prst="line">
            <a:avLst/>
          </a:prstGeom>
          <a:ln w="28575">
            <a:solidFill>
              <a:schemeClr val="bg1">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15" name="对角圆角矩形 14"/>
          <p:cNvSpPr/>
          <p:nvPr/>
        </p:nvSpPr>
        <p:spPr bwMode="auto">
          <a:xfrm>
            <a:off x="1165112" y="1905460"/>
            <a:ext cx="2372952" cy="3808851"/>
          </a:xfrm>
          <a:prstGeom prst="round2DiagRect">
            <a:avLst/>
          </a:prstGeom>
          <a:gradFill flip="none" rotWithShape="1">
            <a:gsLst>
              <a:gs pos="0">
                <a:schemeClr val="bg1">
                  <a:lumMod val="85000"/>
                </a:schemeClr>
              </a:gs>
              <a:gs pos="42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342900" dist="76200" dir="8100000" sx="101000" sy="101000" algn="tr" rotWithShape="0">
              <a:prstClr val="black">
                <a:alpha val="40000"/>
              </a:prstClr>
            </a:outerShdw>
          </a:effectLst>
        </p:spPr>
        <p:txBody>
          <a:bodyPr vert="horz" wrap="square" lIns="79157" tIns="39578" rIns="79157" bIns="39578" numCol="1" rtlCol="0" anchor="ctr" anchorCtr="0" compatLnSpc="1">
            <a:noAutofit/>
          </a:bodyPr>
          <a:lstStyle/>
          <a:p>
            <a:pPr algn="ctr" defTabSz="801533"/>
            <a:endParaRPr lang="zh-CN" altLang="en-US" sz="6598" dirty="0">
              <a:solidFill>
                <a:srgbClr val="C00000"/>
              </a:solidFill>
              <a:effectLst>
                <a:innerShdw blurRad="63500" dist="50800" dir="18900000">
                  <a:prstClr val="black">
                    <a:alpha val="50000"/>
                  </a:prstClr>
                </a:innerShdw>
              </a:effectLst>
              <a:latin typeface="微软雅黑" panose="020B0503020204020204" pitchFamily="34" charset="-122"/>
              <a:ea typeface="微软雅黑" panose="020B0503020204020204" pitchFamily="34" charset="-122"/>
            </a:endParaRPr>
          </a:p>
        </p:txBody>
      </p:sp>
      <p:sp>
        <p:nvSpPr>
          <p:cNvPr id="23" name="TextBox 22"/>
          <p:cNvSpPr txBox="1"/>
          <p:nvPr/>
        </p:nvSpPr>
        <p:spPr>
          <a:xfrm>
            <a:off x="4858124" y="1048469"/>
            <a:ext cx="6284604" cy="1753750"/>
          </a:xfrm>
          <a:prstGeom prst="rect">
            <a:avLst/>
          </a:prstGeom>
          <a:noFill/>
        </p:spPr>
        <p:txBody>
          <a:bodyPr wrap="square" rtlCol="0">
            <a:spAutoFit/>
          </a:bodyPr>
          <a:lstStyle/>
          <a:p>
            <a:pPr algn="l">
              <a:lnSpc>
                <a:spcPct val="150000"/>
              </a:lnSpc>
            </a:pPr>
            <a:r>
              <a:rPr lang="en-US" altLang="zh-CN" sz="2399" dirty="0">
                <a:latin typeface="黑体" pitchFamily="49" charset="-122"/>
              </a:rPr>
              <a:t>《</a:t>
            </a:r>
            <a:r>
              <a:rPr lang="zh-CN" altLang="en-US" sz="2399" dirty="0">
                <a:latin typeface="黑体" pitchFamily="49" charset="-122"/>
              </a:rPr>
              <a:t>北京市创业担保贷款担保基金管理办法</a:t>
            </a:r>
            <a:r>
              <a:rPr lang="en-US" altLang="zh-CN" sz="2399" dirty="0">
                <a:latin typeface="黑体" pitchFamily="49" charset="-122"/>
              </a:rPr>
              <a:t>》</a:t>
            </a:r>
            <a:r>
              <a:rPr lang="zh-CN" altLang="en-US" sz="2399" dirty="0">
                <a:latin typeface="黑体" pitchFamily="49" charset="-122"/>
              </a:rPr>
              <a:t>和</a:t>
            </a:r>
            <a:r>
              <a:rPr lang="en-US" altLang="zh-CN" sz="2399" dirty="0">
                <a:latin typeface="黑体" pitchFamily="49" charset="-122"/>
              </a:rPr>
              <a:t>《</a:t>
            </a:r>
            <a:r>
              <a:rPr lang="zh-CN" altLang="en-US" sz="2399" dirty="0">
                <a:latin typeface="黑体" pitchFamily="49" charset="-122"/>
              </a:rPr>
              <a:t>北京市创业担保贷款财政贴息资金管理办法</a:t>
            </a:r>
            <a:r>
              <a:rPr lang="en-US" altLang="zh-CN" sz="2399" dirty="0">
                <a:latin typeface="黑体" pitchFamily="49" charset="-122"/>
              </a:rPr>
              <a:t>》</a:t>
            </a:r>
            <a:r>
              <a:rPr lang="zh-CN" altLang="en-US" sz="2399" dirty="0">
                <a:latin typeface="黑体" pitchFamily="49" charset="-122"/>
              </a:rPr>
              <a:t>的通知</a:t>
            </a:r>
            <a:r>
              <a:rPr lang="zh-CN" altLang="en-US" sz="2399" dirty="0">
                <a:solidFill>
                  <a:srgbClr val="FF0000"/>
                </a:solidFill>
                <a:latin typeface="黑体" pitchFamily="49" charset="-122"/>
              </a:rPr>
              <a:t>（京财金融</a:t>
            </a:r>
            <a:r>
              <a:rPr lang="en-US" altLang="zh-CN" sz="2399" dirty="0">
                <a:solidFill>
                  <a:srgbClr val="FF0000"/>
                </a:solidFill>
                <a:latin typeface="黑体" pitchFamily="49" charset="-122"/>
              </a:rPr>
              <a:t>〔2018〕1911</a:t>
            </a:r>
            <a:r>
              <a:rPr lang="zh-CN" altLang="en-US" sz="2399" dirty="0">
                <a:solidFill>
                  <a:srgbClr val="FF0000"/>
                </a:solidFill>
                <a:latin typeface="黑体" pitchFamily="49" charset="-122"/>
              </a:rPr>
              <a:t>号）</a:t>
            </a:r>
          </a:p>
        </p:txBody>
      </p:sp>
      <p:sp>
        <p:nvSpPr>
          <p:cNvPr id="24" name="TextBox 23"/>
          <p:cNvSpPr txBox="1"/>
          <p:nvPr/>
        </p:nvSpPr>
        <p:spPr>
          <a:xfrm>
            <a:off x="4858123" y="2952894"/>
            <a:ext cx="6094162" cy="1753750"/>
          </a:xfrm>
          <a:prstGeom prst="rect">
            <a:avLst/>
          </a:prstGeom>
          <a:noFill/>
        </p:spPr>
        <p:txBody>
          <a:bodyPr wrap="square" rtlCol="0">
            <a:spAutoFit/>
          </a:bodyPr>
          <a:lstStyle/>
          <a:p>
            <a:pPr algn="l">
              <a:lnSpc>
                <a:spcPct val="150000"/>
              </a:lnSpc>
            </a:pPr>
            <a:r>
              <a:rPr lang="en-US" altLang="zh-CN" sz="2399" dirty="0">
                <a:latin typeface="黑体" pitchFamily="49" charset="-122"/>
              </a:rPr>
              <a:t>《</a:t>
            </a:r>
            <a:r>
              <a:rPr lang="zh-CN" altLang="en-US" sz="2399" dirty="0">
                <a:latin typeface="黑体" pitchFamily="49" charset="-122"/>
              </a:rPr>
              <a:t>关于北京市进一步加大创业担保贷款贴息力度全力支持重点群体创业就业的通知</a:t>
            </a:r>
            <a:r>
              <a:rPr lang="en-US" altLang="zh-CN" sz="2399" dirty="0">
                <a:latin typeface="黑体" pitchFamily="49" charset="-122"/>
              </a:rPr>
              <a:t>》</a:t>
            </a:r>
            <a:r>
              <a:rPr lang="zh-CN" altLang="en-US" sz="2399" dirty="0">
                <a:solidFill>
                  <a:srgbClr val="FF0000"/>
                </a:solidFill>
                <a:latin typeface="黑体" pitchFamily="49" charset="-122"/>
              </a:rPr>
              <a:t>（京财金融</a:t>
            </a:r>
            <a:r>
              <a:rPr lang="en-US" altLang="zh-CN" sz="2399" dirty="0">
                <a:solidFill>
                  <a:srgbClr val="FF0000"/>
                </a:solidFill>
                <a:latin typeface="黑体" pitchFamily="49" charset="-122"/>
              </a:rPr>
              <a:t>〔 2020〕1159</a:t>
            </a:r>
            <a:r>
              <a:rPr lang="zh-CN" altLang="en-US" sz="2399" dirty="0">
                <a:solidFill>
                  <a:srgbClr val="FF0000"/>
                </a:solidFill>
                <a:latin typeface="黑体" pitchFamily="49" charset="-122"/>
              </a:rPr>
              <a:t>号）</a:t>
            </a:r>
          </a:p>
        </p:txBody>
      </p:sp>
      <p:sp>
        <p:nvSpPr>
          <p:cNvPr id="25" name="TextBox 24"/>
          <p:cNvSpPr txBox="1"/>
          <p:nvPr/>
        </p:nvSpPr>
        <p:spPr>
          <a:xfrm>
            <a:off x="4858124" y="4856261"/>
            <a:ext cx="6284604" cy="1753750"/>
          </a:xfrm>
          <a:prstGeom prst="rect">
            <a:avLst/>
          </a:prstGeom>
          <a:noFill/>
        </p:spPr>
        <p:txBody>
          <a:bodyPr wrap="square" rtlCol="0">
            <a:spAutoFit/>
          </a:bodyPr>
          <a:lstStyle/>
          <a:p>
            <a:pPr algn="l" latinLnBrk="1">
              <a:lnSpc>
                <a:spcPct val="150000"/>
              </a:lnSpc>
            </a:pPr>
            <a:r>
              <a:rPr lang="en-US" altLang="zh-CN" sz="2399" dirty="0">
                <a:latin typeface="黑体" pitchFamily="49" charset="-122"/>
              </a:rPr>
              <a:t>《</a:t>
            </a:r>
            <a:r>
              <a:rPr lang="zh-CN" altLang="en-US" sz="2399" dirty="0">
                <a:latin typeface="黑体" pitchFamily="49" charset="-122"/>
              </a:rPr>
              <a:t>关于北京市进一步加大创业担保贷款支持力度推动创业带动就业的补充通知</a:t>
            </a:r>
            <a:r>
              <a:rPr lang="en-US" altLang="zh-CN" sz="2399" dirty="0">
                <a:latin typeface="黑体" pitchFamily="49" charset="-122"/>
              </a:rPr>
              <a:t>》</a:t>
            </a:r>
            <a:r>
              <a:rPr lang="zh-CN" altLang="en-US" sz="2399" dirty="0">
                <a:solidFill>
                  <a:srgbClr val="FF0000"/>
                </a:solidFill>
                <a:latin typeface="黑体" pitchFamily="49" charset="-122"/>
              </a:rPr>
              <a:t>（京财金融</a:t>
            </a:r>
            <a:r>
              <a:rPr lang="en-US" altLang="zh-CN" sz="2399" dirty="0">
                <a:solidFill>
                  <a:srgbClr val="FF0000"/>
                </a:solidFill>
                <a:latin typeface="黑体" pitchFamily="49" charset="-122"/>
              </a:rPr>
              <a:t>〔 2020〕2682</a:t>
            </a:r>
            <a:r>
              <a:rPr lang="zh-CN" altLang="en-US" sz="2399" dirty="0">
                <a:solidFill>
                  <a:srgbClr val="FF0000"/>
                </a:solidFill>
                <a:latin typeface="黑体" pitchFamily="49" charset="-122"/>
              </a:rPr>
              <a:t>号）</a:t>
            </a:r>
          </a:p>
        </p:txBody>
      </p:sp>
      <p:sp>
        <p:nvSpPr>
          <p:cNvPr id="26" name="TextBox 25"/>
          <p:cNvSpPr txBox="1"/>
          <p:nvPr/>
        </p:nvSpPr>
        <p:spPr>
          <a:xfrm>
            <a:off x="1312871" y="1905460"/>
            <a:ext cx="1999647" cy="3784498"/>
          </a:xfrm>
          <a:prstGeom prst="rect">
            <a:avLst/>
          </a:prstGeom>
          <a:noFill/>
        </p:spPr>
        <p:txBody>
          <a:bodyPr wrap="square" rtlCol="0">
            <a:spAutoFit/>
          </a:bodyPr>
          <a:lstStyle/>
          <a:p>
            <a:pPr algn="l">
              <a:lnSpc>
                <a:spcPct val="150000"/>
              </a:lnSpc>
            </a:pPr>
            <a:r>
              <a:rPr lang="zh-CN" altLang="en-US" sz="2666" dirty="0">
                <a:latin typeface="黑体" pitchFamily="49" charset="-122"/>
              </a:rPr>
              <a:t>市财政局、市人力社保局、中国人民银行营业管理部联合印发文件</a:t>
            </a:r>
            <a:endParaRPr lang="zh-CN" altLang="zh-CN" sz="2666" dirty="0">
              <a:latin typeface="黑体" pitchFamily="49" charset="-122"/>
            </a:endParaRPr>
          </a:p>
        </p:txBody>
      </p:sp>
    </p:spTree>
    <p:extLst>
      <p:ext uri="{BB962C8B-B14F-4D97-AF65-F5344CB8AC3E}">
        <p14:creationId xmlns:p14="http://schemas.microsoft.com/office/powerpoint/2010/main" val="2695423472"/>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arn(inVertical)">
                                      <p:cBhvr>
                                        <p:cTn id="10" dur="500"/>
                                        <p:tgtEl>
                                          <p:spTgt spid="80"/>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ipe(left)">
                                      <p:cBhvr>
                                        <p:cTn id="18" dur="500"/>
                                        <p:tgtEl>
                                          <p:spTgt spid="17"/>
                                        </p:tgtEl>
                                      </p:cBhvr>
                                    </p:animEffect>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400" fill="hold"/>
                                        <p:tgtEl>
                                          <p:spTgt spid="15"/>
                                        </p:tgtEl>
                                        <p:attrNameLst>
                                          <p:attrName>ppt_w</p:attrName>
                                        </p:attrNameLst>
                                      </p:cBhvr>
                                      <p:tavLst>
                                        <p:tav tm="0">
                                          <p:val>
                                            <p:fltVal val="0"/>
                                          </p:val>
                                        </p:tav>
                                        <p:tav tm="100000">
                                          <p:val>
                                            <p:strVal val="#ppt_w"/>
                                          </p:val>
                                        </p:tav>
                                      </p:tavLst>
                                    </p:anim>
                                    <p:anim calcmode="lin" valueType="num">
                                      <p:cBhvr>
                                        <p:cTn id="23" dur="400" fill="hold"/>
                                        <p:tgtEl>
                                          <p:spTgt spid="15"/>
                                        </p:tgtEl>
                                        <p:attrNameLst>
                                          <p:attrName>ppt_h</p:attrName>
                                        </p:attrNameLst>
                                      </p:cBhvr>
                                      <p:tavLst>
                                        <p:tav tm="0">
                                          <p:val>
                                            <p:fltVal val="0"/>
                                          </p:val>
                                        </p:tav>
                                        <p:tav tm="100000">
                                          <p:val>
                                            <p:strVal val="#ppt_h"/>
                                          </p:val>
                                        </p:tav>
                                      </p:tavLst>
                                    </p:anim>
                                    <p:animEffect transition="in" filter="fade">
                                      <p:cBhvr>
                                        <p:cTn id="24" dur="400"/>
                                        <p:tgtEl>
                                          <p:spTgt spid="15"/>
                                        </p:tgtEl>
                                      </p:cBhvr>
                                    </p:animEffect>
                                  </p:childTnLst>
                                </p:cTn>
                              </p:par>
                            </p:childTnLst>
                          </p:cTn>
                        </p:par>
                        <p:par>
                          <p:cTn id="25" fill="hold">
                            <p:stCondLst>
                              <p:cond delay="2400"/>
                            </p:stCondLst>
                            <p:childTnLst>
                              <p:par>
                                <p:cTn id="26" presetID="41" presetClass="entr" presetSubtype="0" fill="hold" grpId="0" nodeType="afterEffect">
                                  <p:stCondLst>
                                    <p:cond delay="0"/>
                                  </p:stCondLst>
                                  <p:iterate type="lt">
                                    <p:tmPct val="10000"/>
                                  </p:iterate>
                                  <p:childTnLst>
                                    <p:set>
                                      <p:cBhvr>
                                        <p:cTn id="27" dur="1" fill="hold">
                                          <p:stCondLst>
                                            <p:cond delay="0"/>
                                          </p:stCondLst>
                                        </p:cTn>
                                        <p:tgtEl>
                                          <p:spTgt spid="26"/>
                                        </p:tgtEl>
                                        <p:attrNameLst>
                                          <p:attrName>style.visibility</p:attrName>
                                        </p:attrNameLst>
                                      </p:cBhvr>
                                      <p:to>
                                        <p:strVal val="visible"/>
                                      </p:to>
                                    </p:set>
                                    <p:anim calcmode="lin" valueType="num">
                                      <p:cBhvr>
                                        <p:cTn id="28"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26"/>
                                        </p:tgtEl>
                                        <p:attrNameLst>
                                          <p:attrName>ppt_y</p:attrName>
                                        </p:attrNameLst>
                                      </p:cBhvr>
                                      <p:tavLst>
                                        <p:tav tm="0">
                                          <p:val>
                                            <p:strVal val="#ppt_y"/>
                                          </p:val>
                                        </p:tav>
                                        <p:tav tm="100000">
                                          <p:val>
                                            <p:strVal val="#ppt_y"/>
                                          </p:val>
                                        </p:tav>
                                      </p:tavLst>
                                    </p:anim>
                                    <p:anim calcmode="lin" valueType="num">
                                      <p:cBhvr>
                                        <p:cTn id="30"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26"/>
                                        </p:tgtEl>
                                      </p:cBhvr>
                                    </p:animEffect>
                                  </p:childTnLst>
                                </p:cTn>
                              </p:par>
                            </p:childTnLst>
                          </p:cTn>
                        </p:par>
                        <p:par>
                          <p:cTn id="33" fill="hold">
                            <p:stCondLst>
                              <p:cond delay="4300"/>
                            </p:stCondLst>
                            <p:childTnLst>
                              <p:par>
                                <p:cTn id="34" presetID="22" presetClass="entr" presetSubtype="8"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left)">
                                      <p:cBhvr>
                                        <p:cTn id="36" dur="250"/>
                                        <p:tgtEl>
                                          <p:spTgt spid="12"/>
                                        </p:tgtEl>
                                      </p:cBhvr>
                                    </p:animEffect>
                                  </p:childTnLst>
                                </p:cTn>
                              </p:par>
                            </p:childTnLst>
                          </p:cTn>
                        </p:par>
                        <p:par>
                          <p:cTn id="37" fill="hold">
                            <p:stCondLst>
                              <p:cond delay="4550"/>
                            </p:stCondLst>
                            <p:childTnLst>
                              <p:par>
                                <p:cTn id="38" presetID="41" presetClass="entr" presetSubtype="0" fill="hold" grpId="0" nodeType="afterEffect">
                                  <p:stCondLst>
                                    <p:cond delay="0"/>
                                  </p:stCondLst>
                                  <p:iterate type="lt">
                                    <p:tmPct val="2811"/>
                                  </p:iterate>
                                  <p:childTnLst>
                                    <p:set>
                                      <p:cBhvr>
                                        <p:cTn id="39" dur="1" fill="hold">
                                          <p:stCondLst>
                                            <p:cond delay="0"/>
                                          </p:stCondLst>
                                        </p:cTn>
                                        <p:tgtEl>
                                          <p:spTgt spid="23"/>
                                        </p:tgtEl>
                                        <p:attrNameLst>
                                          <p:attrName>style.visibility</p:attrName>
                                        </p:attrNameLst>
                                      </p:cBhvr>
                                      <p:to>
                                        <p:strVal val="visible"/>
                                      </p:to>
                                    </p:set>
                                    <p:anim calcmode="lin" valueType="num">
                                      <p:cBhvr>
                                        <p:cTn id="40" dur="500" fill="hold"/>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23"/>
                                        </p:tgtEl>
                                        <p:attrNameLst>
                                          <p:attrName>ppt_y</p:attrName>
                                        </p:attrNameLst>
                                      </p:cBhvr>
                                      <p:tavLst>
                                        <p:tav tm="0">
                                          <p:val>
                                            <p:strVal val="#ppt_y"/>
                                          </p:val>
                                        </p:tav>
                                        <p:tav tm="100000">
                                          <p:val>
                                            <p:strVal val="#ppt_y"/>
                                          </p:val>
                                        </p:tav>
                                      </p:tavLst>
                                    </p:anim>
                                    <p:anim calcmode="lin" valueType="num">
                                      <p:cBhvr>
                                        <p:cTn id="42" dur="500" fill="hold"/>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23"/>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23"/>
                                        </p:tgtEl>
                                      </p:cBhvr>
                                    </p:animEffect>
                                  </p:childTnLst>
                                </p:cTn>
                              </p:par>
                            </p:childTnLst>
                          </p:cTn>
                        </p:par>
                        <p:par>
                          <p:cTn id="45" fill="hold">
                            <p:stCondLst>
                              <p:cond delay="5893"/>
                            </p:stCondLst>
                            <p:childTnLst>
                              <p:par>
                                <p:cTn id="46" presetID="22" presetClass="entr" presetSubtype="8"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wipe(left)">
                                      <p:cBhvr>
                                        <p:cTn id="48" dur="250"/>
                                        <p:tgtEl>
                                          <p:spTgt spid="13"/>
                                        </p:tgtEl>
                                      </p:cBhvr>
                                    </p:animEffect>
                                  </p:childTnLst>
                                </p:cTn>
                              </p:par>
                            </p:childTnLst>
                          </p:cTn>
                        </p:par>
                        <p:par>
                          <p:cTn id="49" fill="hold">
                            <p:stCondLst>
                              <p:cond delay="6143"/>
                            </p:stCondLst>
                            <p:childTnLst>
                              <p:par>
                                <p:cTn id="50" presetID="41" presetClass="entr" presetSubtype="0" fill="hold" grpId="0" nodeType="afterEffect">
                                  <p:stCondLst>
                                    <p:cond delay="0"/>
                                  </p:stCondLst>
                                  <p:iterate type="lt">
                                    <p:tmPct val="2811"/>
                                  </p:iterate>
                                  <p:childTnLst>
                                    <p:set>
                                      <p:cBhvr>
                                        <p:cTn id="51" dur="1" fill="hold">
                                          <p:stCondLst>
                                            <p:cond delay="0"/>
                                          </p:stCondLst>
                                        </p:cTn>
                                        <p:tgtEl>
                                          <p:spTgt spid="24"/>
                                        </p:tgtEl>
                                        <p:attrNameLst>
                                          <p:attrName>style.visibility</p:attrName>
                                        </p:attrNameLst>
                                      </p:cBhvr>
                                      <p:to>
                                        <p:strVal val="visible"/>
                                      </p:to>
                                    </p:set>
                                    <p:anim calcmode="lin" valueType="num">
                                      <p:cBhvr>
                                        <p:cTn id="52" dur="500" fill="hold"/>
                                        <p:tgtEl>
                                          <p:spTgt spid="24"/>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24"/>
                                        </p:tgtEl>
                                        <p:attrNameLst>
                                          <p:attrName>ppt_y</p:attrName>
                                        </p:attrNameLst>
                                      </p:cBhvr>
                                      <p:tavLst>
                                        <p:tav tm="0">
                                          <p:val>
                                            <p:strVal val="#ppt_y"/>
                                          </p:val>
                                        </p:tav>
                                        <p:tav tm="100000">
                                          <p:val>
                                            <p:strVal val="#ppt_y"/>
                                          </p:val>
                                        </p:tav>
                                      </p:tavLst>
                                    </p:anim>
                                    <p:anim calcmode="lin" valueType="num">
                                      <p:cBhvr>
                                        <p:cTn id="54" dur="500" fill="hold"/>
                                        <p:tgtEl>
                                          <p:spTgt spid="24"/>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24"/>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24"/>
                                        </p:tgtEl>
                                      </p:cBhvr>
                                    </p:animEffect>
                                  </p:childTnLst>
                                </p:cTn>
                              </p:par>
                            </p:childTnLst>
                          </p:cTn>
                        </p:par>
                        <p:par>
                          <p:cTn id="57" fill="hold">
                            <p:stCondLst>
                              <p:cond delay="7388"/>
                            </p:stCondLst>
                            <p:childTnLst>
                              <p:par>
                                <p:cTn id="58" presetID="22" presetClass="entr" presetSubtype="8" fill="hold" nodeType="after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wipe(left)">
                                      <p:cBhvr>
                                        <p:cTn id="60" dur="250"/>
                                        <p:tgtEl>
                                          <p:spTgt spid="14"/>
                                        </p:tgtEl>
                                      </p:cBhvr>
                                    </p:animEffect>
                                  </p:childTnLst>
                                </p:cTn>
                              </p:par>
                            </p:childTnLst>
                          </p:cTn>
                        </p:par>
                        <p:par>
                          <p:cTn id="61" fill="hold">
                            <p:stCondLst>
                              <p:cond delay="7638"/>
                            </p:stCondLst>
                            <p:childTnLst>
                              <p:par>
                                <p:cTn id="62" presetID="41" presetClass="entr" presetSubtype="0" fill="hold" grpId="0" nodeType="afterEffect">
                                  <p:stCondLst>
                                    <p:cond delay="0"/>
                                  </p:stCondLst>
                                  <p:iterate type="lt">
                                    <p:tmPct val="2811"/>
                                  </p:iterate>
                                  <p:childTnLst>
                                    <p:set>
                                      <p:cBhvr>
                                        <p:cTn id="63" dur="1" fill="hold">
                                          <p:stCondLst>
                                            <p:cond delay="0"/>
                                          </p:stCondLst>
                                        </p:cTn>
                                        <p:tgtEl>
                                          <p:spTgt spid="25"/>
                                        </p:tgtEl>
                                        <p:attrNameLst>
                                          <p:attrName>style.visibility</p:attrName>
                                        </p:attrNameLst>
                                      </p:cBhvr>
                                      <p:to>
                                        <p:strVal val="visible"/>
                                      </p:to>
                                    </p:set>
                                    <p:anim calcmode="lin" valueType="num">
                                      <p:cBhvr>
                                        <p:cTn id="64" dur="500" fill="hold"/>
                                        <p:tgtEl>
                                          <p:spTgt spid="25"/>
                                        </p:tgtEl>
                                        <p:attrNameLst>
                                          <p:attrName>ppt_x</p:attrName>
                                        </p:attrNameLst>
                                      </p:cBhvr>
                                      <p:tavLst>
                                        <p:tav tm="0">
                                          <p:val>
                                            <p:strVal val="#ppt_x"/>
                                          </p:val>
                                        </p:tav>
                                        <p:tav tm="50000">
                                          <p:val>
                                            <p:strVal val="#ppt_x+.1"/>
                                          </p:val>
                                        </p:tav>
                                        <p:tav tm="100000">
                                          <p:val>
                                            <p:strVal val="#ppt_x"/>
                                          </p:val>
                                        </p:tav>
                                      </p:tavLst>
                                    </p:anim>
                                    <p:anim calcmode="lin" valueType="num">
                                      <p:cBhvr>
                                        <p:cTn id="65" dur="500" fill="hold"/>
                                        <p:tgtEl>
                                          <p:spTgt spid="25"/>
                                        </p:tgtEl>
                                        <p:attrNameLst>
                                          <p:attrName>ppt_y</p:attrName>
                                        </p:attrNameLst>
                                      </p:cBhvr>
                                      <p:tavLst>
                                        <p:tav tm="0">
                                          <p:val>
                                            <p:strVal val="#ppt_y"/>
                                          </p:val>
                                        </p:tav>
                                        <p:tav tm="100000">
                                          <p:val>
                                            <p:strVal val="#ppt_y"/>
                                          </p:val>
                                        </p:tav>
                                      </p:tavLst>
                                    </p:anim>
                                    <p:anim calcmode="lin" valueType="num">
                                      <p:cBhvr>
                                        <p:cTn id="66" dur="500" fill="hold"/>
                                        <p:tgtEl>
                                          <p:spTgt spid="25"/>
                                        </p:tgtEl>
                                        <p:attrNameLst>
                                          <p:attrName>ppt_h</p:attrName>
                                        </p:attrNameLst>
                                      </p:cBhvr>
                                      <p:tavLst>
                                        <p:tav tm="0">
                                          <p:val>
                                            <p:strVal val="#ppt_h/10"/>
                                          </p:val>
                                        </p:tav>
                                        <p:tav tm="50000">
                                          <p:val>
                                            <p:strVal val="#ppt_h+.01"/>
                                          </p:val>
                                        </p:tav>
                                        <p:tav tm="100000">
                                          <p:val>
                                            <p:strVal val="#ppt_h"/>
                                          </p:val>
                                        </p:tav>
                                      </p:tavLst>
                                    </p:anim>
                                    <p:anim calcmode="lin" valueType="num">
                                      <p:cBhvr>
                                        <p:cTn id="67" dur="500" fill="hold"/>
                                        <p:tgtEl>
                                          <p:spTgt spid="25"/>
                                        </p:tgtEl>
                                        <p:attrNameLst>
                                          <p:attrName>ppt_w</p:attrName>
                                        </p:attrNameLst>
                                      </p:cBhvr>
                                      <p:tavLst>
                                        <p:tav tm="0">
                                          <p:val>
                                            <p:strVal val="#ppt_w/10"/>
                                          </p:val>
                                        </p:tav>
                                        <p:tav tm="50000">
                                          <p:val>
                                            <p:strVal val="#ppt_w+.01"/>
                                          </p:val>
                                        </p:tav>
                                        <p:tav tm="100000">
                                          <p:val>
                                            <p:strVal val="#ppt_w"/>
                                          </p:val>
                                        </p:tav>
                                      </p:tavLst>
                                    </p:anim>
                                    <p:animEffect transition="in" filter="fade">
                                      <p:cBhvr>
                                        <p:cTn id="68" dur="500" tmFilter="0,0; .5, 1; 1, 1"/>
                                        <p:tgtEl>
                                          <p:spTgt spid="25"/>
                                        </p:tgtEl>
                                      </p:cBhvr>
                                    </p:animEffect>
                                  </p:childTnLst>
                                </p:cTn>
                              </p:par>
                            </p:childTnLst>
                          </p:cTn>
                        </p:par>
                        <p:par>
                          <p:cTn id="69" fill="hold">
                            <p:stCondLst>
                              <p:cond delay="8855"/>
                            </p:stCondLst>
                            <p:childTnLst>
                              <p:par>
                                <p:cTn id="70" presetID="53" presetClass="entr" presetSubtype="16" fill="hold" grpId="0" nodeType="after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p:cTn id="72" dur="400" fill="hold"/>
                                        <p:tgtEl>
                                          <p:spTgt spid="19"/>
                                        </p:tgtEl>
                                        <p:attrNameLst>
                                          <p:attrName>ppt_w</p:attrName>
                                        </p:attrNameLst>
                                      </p:cBhvr>
                                      <p:tavLst>
                                        <p:tav tm="0">
                                          <p:val>
                                            <p:fltVal val="0"/>
                                          </p:val>
                                        </p:tav>
                                        <p:tav tm="100000">
                                          <p:val>
                                            <p:strVal val="#ppt_w"/>
                                          </p:val>
                                        </p:tav>
                                      </p:tavLst>
                                    </p:anim>
                                    <p:anim calcmode="lin" valueType="num">
                                      <p:cBhvr>
                                        <p:cTn id="73" dur="400" fill="hold"/>
                                        <p:tgtEl>
                                          <p:spTgt spid="19"/>
                                        </p:tgtEl>
                                        <p:attrNameLst>
                                          <p:attrName>ppt_h</p:attrName>
                                        </p:attrNameLst>
                                      </p:cBhvr>
                                      <p:tavLst>
                                        <p:tav tm="0">
                                          <p:val>
                                            <p:fltVal val="0"/>
                                          </p:val>
                                        </p:tav>
                                        <p:tav tm="100000">
                                          <p:val>
                                            <p:strVal val="#ppt_h"/>
                                          </p:val>
                                        </p:tav>
                                      </p:tavLst>
                                    </p:anim>
                                    <p:animEffect transition="in" filter="fade">
                                      <p:cBhvr>
                                        <p:cTn id="74" dur="400"/>
                                        <p:tgtEl>
                                          <p:spTgt spid="19"/>
                                        </p:tgtEl>
                                      </p:cBhvr>
                                    </p:animEffect>
                                  </p:childTnLst>
                                </p:cTn>
                              </p:par>
                            </p:childTnLst>
                          </p:cTn>
                        </p:par>
                        <p:par>
                          <p:cTn id="75" fill="hold">
                            <p:stCondLst>
                              <p:cond delay="9255"/>
                            </p:stCondLst>
                            <p:childTnLst>
                              <p:par>
                                <p:cTn id="76" presetID="53" presetClass="entr" presetSubtype="16" fill="hold" grpId="0" nodeType="afterEffect">
                                  <p:stCondLst>
                                    <p:cond delay="0"/>
                                  </p:stCondLst>
                                  <p:childTnLst>
                                    <p:set>
                                      <p:cBhvr>
                                        <p:cTn id="77" dur="1" fill="hold">
                                          <p:stCondLst>
                                            <p:cond delay="0"/>
                                          </p:stCondLst>
                                        </p:cTn>
                                        <p:tgtEl>
                                          <p:spTgt spid="20"/>
                                        </p:tgtEl>
                                        <p:attrNameLst>
                                          <p:attrName>style.visibility</p:attrName>
                                        </p:attrNameLst>
                                      </p:cBhvr>
                                      <p:to>
                                        <p:strVal val="visible"/>
                                      </p:to>
                                    </p:set>
                                    <p:anim calcmode="lin" valueType="num">
                                      <p:cBhvr>
                                        <p:cTn id="78" dur="400" fill="hold"/>
                                        <p:tgtEl>
                                          <p:spTgt spid="20"/>
                                        </p:tgtEl>
                                        <p:attrNameLst>
                                          <p:attrName>ppt_w</p:attrName>
                                        </p:attrNameLst>
                                      </p:cBhvr>
                                      <p:tavLst>
                                        <p:tav tm="0">
                                          <p:val>
                                            <p:fltVal val="0"/>
                                          </p:val>
                                        </p:tav>
                                        <p:tav tm="100000">
                                          <p:val>
                                            <p:strVal val="#ppt_w"/>
                                          </p:val>
                                        </p:tav>
                                      </p:tavLst>
                                    </p:anim>
                                    <p:anim calcmode="lin" valueType="num">
                                      <p:cBhvr>
                                        <p:cTn id="79" dur="400" fill="hold"/>
                                        <p:tgtEl>
                                          <p:spTgt spid="20"/>
                                        </p:tgtEl>
                                        <p:attrNameLst>
                                          <p:attrName>ppt_h</p:attrName>
                                        </p:attrNameLst>
                                      </p:cBhvr>
                                      <p:tavLst>
                                        <p:tav tm="0">
                                          <p:val>
                                            <p:fltVal val="0"/>
                                          </p:val>
                                        </p:tav>
                                        <p:tav tm="100000">
                                          <p:val>
                                            <p:strVal val="#ppt_h"/>
                                          </p:val>
                                        </p:tav>
                                      </p:tavLst>
                                    </p:anim>
                                    <p:animEffect transition="in" filter="fade">
                                      <p:cBhvr>
                                        <p:cTn id="80" dur="400"/>
                                        <p:tgtEl>
                                          <p:spTgt spid="20"/>
                                        </p:tgtEl>
                                      </p:cBhvr>
                                    </p:animEffect>
                                  </p:childTnLst>
                                </p:cTn>
                              </p:par>
                            </p:childTnLst>
                          </p:cTn>
                        </p:par>
                        <p:par>
                          <p:cTn id="81" fill="hold">
                            <p:stCondLst>
                              <p:cond delay="9655"/>
                            </p:stCondLst>
                            <p:childTnLst>
                              <p:par>
                                <p:cTn id="82" presetID="53" presetClass="entr" presetSubtype="16" fill="hold" grpId="0" nodeType="afterEffect">
                                  <p:stCondLst>
                                    <p:cond delay="0"/>
                                  </p:stCondLst>
                                  <p:childTnLst>
                                    <p:set>
                                      <p:cBhvr>
                                        <p:cTn id="83" dur="1" fill="hold">
                                          <p:stCondLst>
                                            <p:cond delay="0"/>
                                          </p:stCondLst>
                                        </p:cTn>
                                        <p:tgtEl>
                                          <p:spTgt spid="21"/>
                                        </p:tgtEl>
                                        <p:attrNameLst>
                                          <p:attrName>style.visibility</p:attrName>
                                        </p:attrNameLst>
                                      </p:cBhvr>
                                      <p:to>
                                        <p:strVal val="visible"/>
                                      </p:to>
                                    </p:set>
                                    <p:anim calcmode="lin" valueType="num">
                                      <p:cBhvr>
                                        <p:cTn id="84" dur="400" fill="hold"/>
                                        <p:tgtEl>
                                          <p:spTgt spid="21"/>
                                        </p:tgtEl>
                                        <p:attrNameLst>
                                          <p:attrName>ppt_w</p:attrName>
                                        </p:attrNameLst>
                                      </p:cBhvr>
                                      <p:tavLst>
                                        <p:tav tm="0">
                                          <p:val>
                                            <p:fltVal val="0"/>
                                          </p:val>
                                        </p:tav>
                                        <p:tav tm="100000">
                                          <p:val>
                                            <p:strVal val="#ppt_w"/>
                                          </p:val>
                                        </p:tav>
                                      </p:tavLst>
                                    </p:anim>
                                    <p:anim calcmode="lin" valueType="num">
                                      <p:cBhvr>
                                        <p:cTn id="85" dur="400" fill="hold"/>
                                        <p:tgtEl>
                                          <p:spTgt spid="21"/>
                                        </p:tgtEl>
                                        <p:attrNameLst>
                                          <p:attrName>ppt_h</p:attrName>
                                        </p:attrNameLst>
                                      </p:cBhvr>
                                      <p:tavLst>
                                        <p:tav tm="0">
                                          <p:val>
                                            <p:fltVal val="0"/>
                                          </p:val>
                                        </p:tav>
                                        <p:tav tm="100000">
                                          <p:val>
                                            <p:strVal val="#ppt_h"/>
                                          </p:val>
                                        </p:tav>
                                      </p:tavLst>
                                    </p:anim>
                                    <p:animEffect transition="in" filter="fade">
                                      <p:cBhvr>
                                        <p:cTn id="86" dur="4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animBg="1"/>
      <p:bldP spid="19" grpId="0" animBg="1"/>
      <p:bldP spid="80" grpId="0" animBg="1"/>
      <p:bldP spid="17" grpId="0"/>
      <p:bldP spid="15" grpId="0" animBg="1"/>
      <p:bldP spid="23" grpId="0"/>
      <p:bldP spid="24" grpId="0"/>
      <p:bldP spid="25" grpId="0"/>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Freeform 42"/>
          <p:cNvSpPr>
            <a:spLocks/>
          </p:cNvSpPr>
          <p:nvPr/>
        </p:nvSpPr>
        <p:spPr bwMode="auto">
          <a:xfrm flipH="1">
            <a:off x="6191221" y="2095903"/>
            <a:ext cx="3488903" cy="365297"/>
          </a:xfrm>
          <a:custGeom>
            <a:avLst/>
            <a:gdLst>
              <a:gd name="T0" fmla="*/ 0 w 4673"/>
              <a:gd name="T1" fmla="*/ 739775 h 1547"/>
              <a:gd name="T2" fmla="*/ 0 w 4673"/>
              <a:gd name="T3" fmla="*/ 0 h 1547"/>
              <a:gd name="T4" fmla="*/ 3246437 w 4673"/>
              <a:gd name="T5" fmla="*/ 0 h 1547"/>
              <a:gd name="T6" fmla="*/ 0 60000 65536"/>
              <a:gd name="T7" fmla="*/ 0 60000 65536"/>
              <a:gd name="T8" fmla="*/ 0 60000 65536"/>
            </a:gdLst>
            <a:ahLst/>
            <a:cxnLst>
              <a:cxn ang="T6">
                <a:pos x="T0" y="T1"/>
              </a:cxn>
              <a:cxn ang="T7">
                <a:pos x="T2" y="T3"/>
              </a:cxn>
              <a:cxn ang="T8">
                <a:pos x="T4" y="T5"/>
              </a:cxn>
            </a:cxnLst>
            <a:rect l="0" t="0" r="r" b="b"/>
            <a:pathLst>
              <a:path w="4673" h="1547">
                <a:moveTo>
                  <a:pt x="0" y="1547"/>
                </a:moveTo>
                <a:lnTo>
                  <a:pt x="0" y="0"/>
                </a:lnTo>
                <a:lnTo>
                  <a:pt x="4673" y="0"/>
                </a:lnTo>
              </a:path>
            </a:pathLst>
          </a:custGeom>
          <a:noFill/>
          <a:ln w="9" cap="flat" cmpd="sng">
            <a:solidFill>
              <a:srgbClr val="7F7F7F"/>
            </a:solidFill>
            <a:prstDash val="dash"/>
            <a:round/>
            <a:headEnd type="oval" w="med" len="med"/>
            <a:tailEnd type="oval" w="med" len="med"/>
          </a:ln>
          <a:extLst>
            <a:ext uri="{909E8E84-426E-40DD-AFC4-6F175D3DCCD1}">
              <a14:hiddenFill xmlns:a14="http://schemas.microsoft.com/office/drawing/2010/main">
                <a:solidFill>
                  <a:srgbClr val="FFFFFF"/>
                </a:solidFill>
              </a14:hiddenFill>
            </a:ext>
          </a:extLst>
        </p:spPr>
        <p:txBody>
          <a:bodyPr lIns="91388" tIns="45694" rIns="91388" bIns="45694"/>
          <a:lstStyle/>
          <a:p>
            <a:endParaRPr lang="zh-CN" altLang="en-US" sz="2399"/>
          </a:p>
        </p:txBody>
      </p:sp>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sp>
        <p:nvSpPr>
          <p:cNvPr id="87" name="矩形 3"/>
          <p:cNvSpPr>
            <a:spLocks noChangeArrowheads="1"/>
          </p:cNvSpPr>
          <p:nvPr/>
        </p:nvSpPr>
        <p:spPr bwMode="auto">
          <a:xfrm>
            <a:off x="1527609" y="266687"/>
            <a:ext cx="1958127"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b="1" dirty="0">
                <a:solidFill>
                  <a:srgbClr val="0067B4"/>
                </a:solidFill>
                <a:latin typeface="Arial" panose="020B0604020202020204" pitchFamily="34" charset="0"/>
                <a:cs typeface="Arial" panose="020B0604020202020204" pitchFamily="34" charset="0"/>
              </a:rPr>
              <a:t>政策框架</a:t>
            </a: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sp>
        <p:nvSpPr>
          <p:cNvPr id="66" name="Freeform 42"/>
          <p:cNvSpPr>
            <a:spLocks/>
          </p:cNvSpPr>
          <p:nvPr/>
        </p:nvSpPr>
        <p:spPr bwMode="auto">
          <a:xfrm>
            <a:off x="2102883" y="2095902"/>
            <a:ext cx="3517011" cy="365295"/>
          </a:xfrm>
          <a:custGeom>
            <a:avLst/>
            <a:gdLst>
              <a:gd name="T0" fmla="*/ 0 w 4673"/>
              <a:gd name="T1" fmla="*/ 739775 h 1547"/>
              <a:gd name="T2" fmla="*/ 0 w 4673"/>
              <a:gd name="T3" fmla="*/ 0 h 1547"/>
              <a:gd name="T4" fmla="*/ 3246437 w 4673"/>
              <a:gd name="T5" fmla="*/ 0 h 1547"/>
              <a:gd name="T6" fmla="*/ 0 60000 65536"/>
              <a:gd name="T7" fmla="*/ 0 60000 65536"/>
              <a:gd name="T8" fmla="*/ 0 60000 65536"/>
            </a:gdLst>
            <a:ahLst/>
            <a:cxnLst>
              <a:cxn ang="T6">
                <a:pos x="T0" y="T1"/>
              </a:cxn>
              <a:cxn ang="T7">
                <a:pos x="T2" y="T3"/>
              </a:cxn>
              <a:cxn ang="T8">
                <a:pos x="T4" y="T5"/>
              </a:cxn>
            </a:cxnLst>
            <a:rect l="0" t="0" r="r" b="b"/>
            <a:pathLst>
              <a:path w="4673" h="1547">
                <a:moveTo>
                  <a:pt x="0" y="1547"/>
                </a:moveTo>
                <a:lnTo>
                  <a:pt x="0" y="0"/>
                </a:lnTo>
                <a:lnTo>
                  <a:pt x="4673" y="0"/>
                </a:lnTo>
              </a:path>
            </a:pathLst>
          </a:custGeom>
          <a:noFill/>
          <a:ln w="9" cap="flat" cmpd="sng">
            <a:solidFill>
              <a:srgbClr val="7F7F7F"/>
            </a:solidFill>
            <a:prstDash val="dash"/>
            <a:round/>
            <a:headEnd type="oval" w="med" len="med"/>
            <a:tailEnd type="oval" w="med" len="med"/>
          </a:ln>
          <a:extLst>
            <a:ext uri="{909E8E84-426E-40DD-AFC4-6F175D3DCCD1}">
              <a14:hiddenFill xmlns:a14="http://schemas.microsoft.com/office/drawing/2010/main">
                <a:solidFill>
                  <a:srgbClr val="FFFFFF"/>
                </a:solidFill>
              </a14:hiddenFill>
            </a:ext>
          </a:extLst>
        </p:spPr>
        <p:txBody>
          <a:bodyPr lIns="91388" tIns="45694" rIns="91388" bIns="45694"/>
          <a:lstStyle/>
          <a:p>
            <a:endParaRPr lang="zh-CN" altLang="en-US" sz="2399"/>
          </a:p>
        </p:txBody>
      </p:sp>
      <p:sp>
        <p:nvSpPr>
          <p:cNvPr id="68" name="Freeform 42"/>
          <p:cNvSpPr>
            <a:spLocks/>
          </p:cNvSpPr>
          <p:nvPr/>
        </p:nvSpPr>
        <p:spPr bwMode="auto">
          <a:xfrm flipV="1">
            <a:off x="2102883" y="5186220"/>
            <a:ext cx="3517011" cy="375660"/>
          </a:xfrm>
          <a:custGeom>
            <a:avLst/>
            <a:gdLst>
              <a:gd name="T0" fmla="*/ 0 w 4673"/>
              <a:gd name="T1" fmla="*/ 738187 h 1547"/>
              <a:gd name="T2" fmla="*/ 0 w 4673"/>
              <a:gd name="T3" fmla="*/ 0 h 1547"/>
              <a:gd name="T4" fmla="*/ 3246437 w 4673"/>
              <a:gd name="T5" fmla="*/ 0 h 1547"/>
              <a:gd name="T6" fmla="*/ 0 60000 65536"/>
              <a:gd name="T7" fmla="*/ 0 60000 65536"/>
              <a:gd name="T8" fmla="*/ 0 60000 65536"/>
            </a:gdLst>
            <a:ahLst/>
            <a:cxnLst>
              <a:cxn ang="T6">
                <a:pos x="T0" y="T1"/>
              </a:cxn>
              <a:cxn ang="T7">
                <a:pos x="T2" y="T3"/>
              </a:cxn>
              <a:cxn ang="T8">
                <a:pos x="T4" y="T5"/>
              </a:cxn>
            </a:cxnLst>
            <a:rect l="0" t="0" r="r" b="b"/>
            <a:pathLst>
              <a:path w="4673" h="1547">
                <a:moveTo>
                  <a:pt x="0" y="1547"/>
                </a:moveTo>
                <a:lnTo>
                  <a:pt x="0" y="0"/>
                </a:lnTo>
                <a:lnTo>
                  <a:pt x="4673" y="0"/>
                </a:lnTo>
              </a:path>
            </a:pathLst>
          </a:custGeom>
          <a:noFill/>
          <a:ln w="9" cap="flat" cmpd="sng">
            <a:solidFill>
              <a:srgbClr val="7F7F7F"/>
            </a:solidFill>
            <a:prstDash val="dash"/>
            <a:round/>
            <a:headEnd type="oval" w="med" len="med"/>
            <a:tailEnd type="oval" w="med" len="med"/>
          </a:ln>
          <a:extLst>
            <a:ext uri="{909E8E84-426E-40DD-AFC4-6F175D3DCCD1}">
              <a14:hiddenFill xmlns:a14="http://schemas.microsoft.com/office/drawing/2010/main">
                <a:solidFill>
                  <a:srgbClr val="FFFFFF"/>
                </a:solidFill>
              </a14:hiddenFill>
            </a:ext>
          </a:extLst>
        </p:spPr>
        <p:txBody>
          <a:bodyPr lIns="91388" tIns="45694" rIns="91388" bIns="45694"/>
          <a:lstStyle/>
          <a:p>
            <a:endParaRPr lang="zh-CN" altLang="en-US" sz="2399"/>
          </a:p>
        </p:txBody>
      </p:sp>
      <p:sp>
        <p:nvSpPr>
          <p:cNvPr id="69" name="Freeform 42"/>
          <p:cNvSpPr>
            <a:spLocks/>
          </p:cNvSpPr>
          <p:nvPr/>
        </p:nvSpPr>
        <p:spPr bwMode="auto">
          <a:xfrm flipH="1" flipV="1">
            <a:off x="6286442" y="5180995"/>
            <a:ext cx="3409236" cy="380885"/>
          </a:xfrm>
          <a:custGeom>
            <a:avLst/>
            <a:gdLst>
              <a:gd name="T0" fmla="*/ 0 w 4673"/>
              <a:gd name="T1" fmla="*/ 738187 h 1547"/>
              <a:gd name="T2" fmla="*/ 0 w 4673"/>
              <a:gd name="T3" fmla="*/ 0 h 1547"/>
              <a:gd name="T4" fmla="*/ 3246438 w 4673"/>
              <a:gd name="T5" fmla="*/ 0 h 1547"/>
              <a:gd name="T6" fmla="*/ 0 60000 65536"/>
              <a:gd name="T7" fmla="*/ 0 60000 65536"/>
              <a:gd name="T8" fmla="*/ 0 60000 65536"/>
            </a:gdLst>
            <a:ahLst/>
            <a:cxnLst>
              <a:cxn ang="T6">
                <a:pos x="T0" y="T1"/>
              </a:cxn>
              <a:cxn ang="T7">
                <a:pos x="T2" y="T3"/>
              </a:cxn>
              <a:cxn ang="T8">
                <a:pos x="T4" y="T5"/>
              </a:cxn>
            </a:cxnLst>
            <a:rect l="0" t="0" r="r" b="b"/>
            <a:pathLst>
              <a:path w="4673" h="1547">
                <a:moveTo>
                  <a:pt x="0" y="1547"/>
                </a:moveTo>
                <a:lnTo>
                  <a:pt x="0" y="0"/>
                </a:lnTo>
                <a:lnTo>
                  <a:pt x="4673" y="0"/>
                </a:lnTo>
              </a:path>
            </a:pathLst>
          </a:custGeom>
          <a:noFill/>
          <a:ln w="9" cap="flat" cmpd="sng">
            <a:solidFill>
              <a:srgbClr val="7F7F7F"/>
            </a:solidFill>
            <a:prstDash val="dash"/>
            <a:round/>
            <a:headEnd type="oval" w="med" len="med"/>
            <a:tailEnd type="oval" w="med" len="med"/>
          </a:ln>
          <a:extLst>
            <a:ext uri="{909E8E84-426E-40DD-AFC4-6F175D3DCCD1}">
              <a14:hiddenFill xmlns:a14="http://schemas.microsoft.com/office/drawing/2010/main">
                <a:solidFill>
                  <a:srgbClr val="FFFFFF"/>
                </a:solidFill>
              </a14:hiddenFill>
            </a:ext>
          </a:extLst>
        </p:spPr>
        <p:txBody>
          <a:bodyPr lIns="91388" tIns="45694" rIns="91388" bIns="45694"/>
          <a:lstStyle/>
          <a:p>
            <a:endParaRPr lang="zh-CN" altLang="en-US" sz="2399"/>
          </a:p>
        </p:txBody>
      </p:sp>
      <p:sp>
        <p:nvSpPr>
          <p:cNvPr id="70" name="矩形 32"/>
          <p:cNvSpPr>
            <a:spLocks noChangeArrowheads="1"/>
          </p:cNvSpPr>
          <p:nvPr/>
        </p:nvSpPr>
        <p:spPr bwMode="auto">
          <a:xfrm>
            <a:off x="822" y="3253179"/>
            <a:ext cx="12188769" cy="1150670"/>
          </a:xfrm>
          <a:prstGeom prst="rect">
            <a:avLst/>
          </a:prstGeom>
          <a:solidFill>
            <a:srgbClr val="00B0F0"/>
          </a:solidFill>
          <a:ln>
            <a:noFill/>
          </a:ln>
        </p:spPr>
        <p:txBody>
          <a:bodyPr lIns="91388" tIns="45694" rIns="91388" bIns="45694"/>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733">
              <a:solidFill>
                <a:schemeClr val="tx1"/>
              </a:solidFill>
              <a:ea typeface="宋体" pitchFamily="2" charset="-122"/>
            </a:endParaRPr>
          </a:p>
        </p:txBody>
      </p:sp>
      <p:sp>
        <p:nvSpPr>
          <p:cNvPr id="71" name="TextBox 33"/>
          <p:cNvSpPr txBox="1">
            <a:spLocks noChangeArrowheads="1"/>
          </p:cNvSpPr>
          <p:nvPr/>
        </p:nvSpPr>
        <p:spPr bwMode="auto">
          <a:xfrm>
            <a:off x="2365289" y="3524221"/>
            <a:ext cx="7160830" cy="584595"/>
          </a:xfrm>
          <a:prstGeom prst="rect">
            <a:avLst/>
          </a:prstGeom>
          <a:noFill/>
          <a:ln>
            <a:noFill/>
          </a:ln>
        </p:spPr>
        <p:txBody>
          <a:bodyPr wrap="none" lIns="91388" tIns="45694" rIns="91388" bIns="45694">
            <a:spAutoFit/>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r>
              <a:rPr lang="zh-CN" altLang="en-US" sz="3199" dirty="0">
                <a:solidFill>
                  <a:schemeClr val="bg1"/>
                </a:solidFill>
              </a:rPr>
              <a:t>支持个人创业和鼓励创业主体扩大就业</a:t>
            </a:r>
            <a:endParaRPr lang="zh-CN" altLang="en-US" sz="3199" b="1" dirty="0">
              <a:solidFill>
                <a:schemeClr val="bg1"/>
              </a:solidFill>
              <a:latin typeface="微软雅黑" pitchFamily="34" charset="-122"/>
            </a:endParaRPr>
          </a:p>
        </p:txBody>
      </p:sp>
      <p:grpSp>
        <p:nvGrpSpPr>
          <p:cNvPr id="3" name="组合 34"/>
          <p:cNvGrpSpPr>
            <a:grpSpLocks/>
          </p:cNvGrpSpPr>
          <p:nvPr/>
        </p:nvGrpSpPr>
        <p:grpSpPr bwMode="auto">
          <a:xfrm>
            <a:off x="1542861" y="2191123"/>
            <a:ext cx="1153356" cy="1155433"/>
            <a:chOff x="0" y="0"/>
            <a:chExt cx="1154113" cy="1155699"/>
          </a:xfrm>
          <a:solidFill>
            <a:schemeClr val="bg1">
              <a:lumMod val="65000"/>
            </a:schemeClr>
          </a:solidFill>
        </p:grpSpPr>
        <p:sp>
          <p:nvSpPr>
            <p:cNvPr id="73" name="Oval 30"/>
            <p:cNvSpPr>
              <a:spLocks noChangeArrowheads="1"/>
            </p:cNvSpPr>
            <p:nvPr/>
          </p:nvSpPr>
          <p:spPr bwMode="auto">
            <a:xfrm>
              <a:off x="0" y="0"/>
              <a:ext cx="1154113" cy="1155699"/>
            </a:xfrm>
            <a:prstGeom prst="ellipse">
              <a:avLst/>
            </a:prstGeom>
            <a:solidFill>
              <a:srgbClr val="0282D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733">
                <a:solidFill>
                  <a:schemeClr val="tx1"/>
                </a:solidFill>
                <a:ea typeface="宋体" pitchFamily="2" charset="-122"/>
              </a:endParaRPr>
            </a:p>
          </p:txBody>
        </p:sp>
        <p:sp>
          <p:nvSpPr>
            <p:cNvPr id="74" name="Freeform 34"/>
            <p:cNvSpPr>
              <a:spLocks noEditPoints="1"/>
            </p:cNvSpPr>
            <p:nvPr/>
          </p:nvSpPr>
          <p:spPr bwMode="auto">
            <a:xfrm>
              <a:off x="266700" y="128587"/>
              <a:ext cx="638175" cy="868362"/>
            </a:xfrm>
            <a:custGeom>
              <a:avLst/>
              <a:gdLst>
                <a:gd name="T0" fmla="*/ 128715 w 709"/>
                <a:gd name="T1" fmla="*/ 322149 h 965"/>
                <a:gd name="T2" fmla="*/ 196223 w 709"/>
                <a:gd name="T3" fmla="*/ 480524 h 965"/>
                <a:gd name="T4" fmla="*/ 251130 w 709"/>
                <a:gd name="T5" fmla="*/ 607403 h 965"/>
                <a:gd name="T6" fmla="*/ 374444 w 709"/>
                <a:gd name="T7" fmla="*/ 611003 h 965"/>
                <a:gd name="T8" fmla="*/ 401447 w 709"/>
                <a:gd name="T9" fmla="*/ 560611 h 965"/>
                <a:gd name="T10" fmla="*/ 469855 w 709"/>
                <a:gd name="T11" fmla="*/ 432831 h 965"/>
                <a:gd name="T12" fmla="*/ 319538 w 709"/>
                <a:gd name="T13" fmla="*/ 132279 h 965"/>
                <a:gd name="T14" fmla="*/ 264631 w 709"/>
                <a:gd name="T15" fmla="*/ 650597 h 965"/>
                <a:gd name="T16" fmla="*/ 201624 w 709"/>
                <a:gd name="T17" fmla="*/ 578608 h 965"/>
                <a:gd name="T18" fmla="*/ 135916 w 709"/>
                <a:gd name="T19" fmla="*/ 455328 h 965"/>
                <a:gd name="T20" fmla="*/ 319538 w 709"/>
                <a:gd name="T21" fmla="*/ 91785 h 965"/>
                <a:gd name="T22" fmla="*/ 503159 w 709"/>
                <a:gd name="T23" fmla="*/ 455328 h 965"/>
                <a:gd name="T24" fmla="*/ 436551 w 709"/>
                <a:gd name="T25" fmla="*/ 578608 h 965"/>
                <a:gd name="T26" fmla="*/ 374444 w 709"/>
                <a:gd name="T27" fmla="*/ 650597 h 965"/>
                <a:gd name="T28" fmla="*/ 228627 w 709"/>
                <a:gd name="T29" fmla="*/ 778376 h 965"/>
                <a:gd name="T30" fmla="*/ 383445 w 709"/>
                <a:gd name="T31" fmla="*/ 807172 h 965"/>
                <a:gd name="T32" fmla="*/ 383445 w 709"/>
                <a:gd name="T33" fmla="*/ 748681 h 965"/>
                <a:gd name="T34" fmla="*/ 246629 w 709"/>
                <a:gd name="T35" fmla="*/ 796373 h 965"/>
                <a:gd name="T36" fmla="*/ 395146 w 709"/>
                <a:gd name="T37" fmla="*/ 796373 h 965"/>
                <a:gd name="T38" fmla="*/ 413149 w 709"/>
                <a:gd name="T39" fmla="*/ 778376 h 965"/>
                <a:gd name="T40" fmla="*/ 228627 w 709"/>
                <a:gd name="T41" fmla="*/ 685691 h 965"/>
                <a:gd name="T42" fmla="*/ 413149 w 709"/>
                <a:gd name="T43" fmla="*/ 778376 h 965"/>
                <a:gd name="T44" fmla="*/ 411348 w 709"/>
                <a:gd name="T45" fmla="*/ 362642 h 965"/>
                <a:gd name="T46" fmla="*/ 349241 w 709"/>
                <a:gd name="T47" fmla="*/ 424733 h 965"/>
                <a:gd name="T48" fmla="*/ 288934 w 709"/>
                <a:gd name="T49" fmla="*/ 424733 h 965"/>
                <a:gd name="T50" fmla="*/ 226827 w 709"/>
                <a:gd name="T51" fmla="*/ 362642 h 965"/>
                <a:gd name="T52" fmla="*/ 226827 w 709"/>
                <a:gd name="T53" fmla="*/ 302352 h 965"/>
                <a:gd name="T54" fmla="*/ 288934 w 709"/>
                <a:gd name="T55" fmla="*/ 239362 h 965"/>
                <a:gd name="T56" fmla="*/ 349241 w 709"/>
                <a:gd name="T57" fmla="*/ 239362 h 965"/>
                <a:gd name="T58" fmla="*/ 411348 w 709"/>
                <a:gd name="T59" fmla="*/ 302352 h 965"/>
                <a:gd name="T60" fmla="*/ 612972 w 709"/>
                <a:gd name="T61" fmla="*/ 293353 h 965"/>
                <a:gd name="T62" fmla="*/ 580568 w 709"/>
                <a:gd name="T63" fmla="*/ 322149 h 965"/>
                <a:gd name="T64" fmla="*/ 612972 w 709"/>
                <a:gd name="T65" fmla="*/ 341046 h 965"/>
                <a:gd name="T66" fmla="*/ 612972 w 709"/>
                <a:gd name="T67" fmla="*/ 293353 h 965"/>
                <a:gd name="T68" fmla="*/ 542764 w 709"/>
                <a:gd name="T69" fmla="*/ 127780 h 965"/>
                <a:gd name="T70" fmla="*/ 509460 w 709"/>
                <a:gd name="T71" fmla="*/ 94485 h 965"/>
                <a:gd name="T72" fmla="*/ 518461 w 709"/>
                <a:gd name="T73" fmla="*/ 152976 h 965"/>
                <a:gd name="T74" fmla="*/ 342040 w 709"/>
                <a:gd name="T75" fmla="*/ 61190 h 965"/>
                <a:gd name="T76" fmla="*/ 318637 w 709"/>
                <a:gd name="T77" fmla="*/ 0 h 965"/>
                <a:gd name="T78" fmla="*/ 294335 w 709"/>
                <a:gd name="T79" fmla="*/ 61190 h 965"/>
                <a:gd name="T80" fmla="*/ 117014 w 709"/>
                <a:gd name="T81" fmla="*/ 155675 h 965"/>
                <a:gd name="T82" fmla="*/ 127815 w 709"/>
                <a:gd name="T83" fmla="*/ 98084 h 965"/>
                <a:gd name="T84" fmla="*/ 93611 w 709"/>
                <a:gd name="T85" fmla="*/ 132279 h 965"/>
                <a:gd name="T86" fmla="*/ 57607 w 709"/>
                <a:gd name="T87" fmla="*/ 322149 h 965"/>
                <a:gd name="T88" fmla="*/ 25203 w 709"/>
                <a:gd name="T89" fmla="*/ 293353 h 965"/>
                <a:gd name="T90" fmla="*/ 25203 w 709"/>
                <a:gd name="T91" fmla="*/ 341046 h 965"/>
                <a:gd name="T92" fmla="*/ 57607 w 709"/>
                <a:gd name="T93" fmla="*/ 322149 h 96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09" h="965">
                  <a:moveTo>
                    <a:pt x="355" y="147"/>
                  </a:moveTo>
                  <a:cubicBezTo>
                    <a:pt x="238" y="147"/>
                    <a:pt x="143" y="241"/>
                    <a:pt x="143" y="358"/>
                  </a:cubicBezTo>
                  <a:cubicBezTo>
                    <a:pt x="143" y="414"/>
                    <a:pt x="187" y="481"/>
                    <a:pt x="188" y="481"/>
                  </a:cubicBezTo>
                  <a:cubicBezTo>
                    <a:pt x="197" y="496"/>
                    <a:pt x="210" y="519"/>
                    <a:pt x="218" y="534"/>
                  </a:cubicBezTo>
                  <a:lnTo>
                    <a:pt x="264" y="623"/>
                  </a:lnTo>
                  <a:cubicBezTo>
                    <a:pt x="272" y="639"/>
                    <a:pt x="279" y="662"/>
                    <a:pt x="279" y="675"/>
                  </a:cubicBezTo>
                  <a:cubicBezTo>
                    <a:pt x="279" y="675"/>
                    <a:pt x="284" y="679"/>
                    <a:pt x="294" y="679"/>
                  </a:cubicBezTo>
                  <a:lnTo>
                    <a:pt x="416" y="679"/>
                  </a:lnTo>
                  <a:cubicBezTo>
                    <a:pt x="425" y="679"/>
                    <a:pt x="430" y="675"/>
                    <a:pt x="431" y="674"/>
                  </a:cubicBezTo>
                  <a:cubicBezTo>
                    <a:pt x="430" y="662"/>
                    <a:pt x="437" y="639"/>
                    <a:pt x="446" y="623"/>
                  </a:cubicBezTo>
                  <a:lnTo>
                    <a:pt x="491" y="534"/>
                  </a:lnTo>
                  <a:cubicBezTo>
                    <a:pt x="499" y="519"/>
                    <a:pt x="513" y="495"/>
                    <a:pt x="522" y="481"/>
                  </a:cubicBezTo>
                  <a:cubicBezTo>
                    <a:pt x="537" y="458"/>
                    <a:pt x="566" y="402"/>
                    <a:pt x="566" y="358"/>
                  </a:cubicBezTo>
                  <a:cubicBezTo>
                    <a:pt x="566" y="241"/>
                    <a:pt x="471" y="147"/>
                    <a:pt x="355" y="147"/>
                  </a:cubicBezTo>
                  <a:close/>
                  <a:moveTo>
                    <a:pt x="416" y="723"/>
                  </a:moveTo>
                  <a:lnTo>
                    <a:pt x="294" y="723"/>
                  </a:lnTo>
                  <a:cubicBezTo>
                    <a:pt x="261" y="723"/>
                    <a:pt x="235" y="702"/>
                    <a:pt x="235" y="675"/>
                  </a:cubicBezTo>
                  <a:cubicBezTo>
                    <a:pt x="235" y="671"/>
                    <a:pt x="231" y="656"/>
                    <a:pt x="224" y="643"/>
                  </a:cubicBezTo>
                  <a:lnTo>
                    <a:pt x="179" y="554"/>
                  </a:lnTo>
                  <a:cubicBezTo>
                    <a:pt x="172" y="540"/>
                    <a:pt x="159" y="519"/>
                    <a:pt x="151" y="506"/>
                  </a:cubicBezTo>
                  <a:cubicBezTo>
                    <a:pt x="145" y="498"/>
                    <a:pt x="99" y="425"/>
                    <a:pt x="99" y="358"/>
                  </a:cubicBezTo>
                  <a:cubicBezTo>
                    <a:pt x="99" y="217"/>
                    <a:pt x="214" y="102"/>
                    <a:pt x="355" y="102"/>
                  </a:cubicBezTo>
                  <a:cubicBezTo>
                    <a:pt x="495" y="102"/>
                    <a:pt x="610" y="217"/>
                    <a:pt x="610" y="358"/>
                  </a:cubicBezTo>
                  <a:cubicBezTo>
                    <a:pt x="610" y="425"/>
                    <a:pt x="564" y="498"/>
                    <a:pt x="559" y="506"/>
                  </a:cubicBezTo>
                  <a:cubicBezTo>
                    <a:pt x="550" y="518"/>
                    <a:pt x="537" y="541"/>
                    <a:pt x="530" y="554"/>
                  </a:cubicBezTo>
                  <a:lnTo>
                    <a:pt x="485" y="643"/>
                  </a:lnTo>
                  <a:cubicBezTo>
                    <a:pt x="478" y="656"/>
                    <a:pt x="475" y="671"/>
                    <a:pt x="475" y="675"/>
                  </a:cubicBezTo>
                  <a:cubicBezTo>
                    <a:pt x="475" y="702"/>
                    <a:pt x="449" y="723"/>
                    <a:pt x="416" y="723"/>
                  </a:cubicBezTo>
                  <a:close/>
                  <a:moveTo>
                    <a:pt x="287" y="832"/>
                  </a:moveTo>
                  <a:cubicBezTo>
                    <a:pt x="269" y="832"/>
                    <a:pt x="254" y="846"/>
                    <a:pt x="254" y="865"/>
                  </a:cubicBezTo>
                  <a:cubicBezTo>
                    <a:pt x="254" y="883"/>
                    <a:pt x="269" y="897"/>
                    <a:pt x="287" y="897"/>
                  </a:cubicBezTo>
                  <a:lnTo>
                    <a:pt x="426" y="897"/>
                  </a:lnTo>
                  <a:cubicBezTo>
                    <a:pt x="444" y="897"/>
                    <a:pt x="459" y="883"/>
                    <a:pt x="459" y="865"/>
                  </a:cubicBezTo>
                  <a:cubicBezTo>
                    <a:pt x="459" y="846"/>
                    <a:pt x="444" y="832"/>
                    <a:pt x="426" y="832"/>
                  </a:cubicBezTo>
                  <a:lnTo>
                    <a:pt x="287" y="832"/>
                  </a:lnTo>
                  <a:close/>
                  <a:moveTo>
                    <a:pt x="274" y="885"/>
                  </a:moveTo>
                  <a:cubicBezTo>
                    <a:pt x="276" y="929"/>
                    <a:pt x="312" y="965"/>
                    <a:pt x="356" y="965"/>
                  </a:cubicBezTo>
                  <a:cubicBezTo>
                    <a:pt x="401" y="965"/>
                    <a:pt x="437" y="929"/>
                    <a:pt x="439" y="885"/>
                  </a:cubicBezTo>
                  <a:lnTo>
                    <a:pt x="274" y="885"/>
                  </a:lnTo>
                  <a:close/>
                  <a:moveTo>
                    <a:pt x="459" y="865"/>
                  </a:moveTo>
                  <a:lnTo>
                    <a:pt x="254" y="865"/>
                  </a:lnTo>
                  <a:lnTo>
                    <a:pt x="254" y="762"/>
                  </a:lnTo>
                  <a:lnTo>
                    <a:pt x="459" y="762"/>
                  </a:lnTo>
                  <a:lnTo>
                    <a:pt x="459" y="865"/>
                  </a:lnTo>
                  <a:close/>
                  <a:moveTo>
                    <a:pt x="491" y="369"/>
                  </a:moveTo>
                  <a:cubicBezTo>
                    <a:pt x="491" y="388"/>
                    <a:pt x="476" y="403"/>
                    <a:pt x="457" y="403"/>
                  </a:cubicBezTo>
                  <a:lnTo>
                    <a:pt x="388" y="403"/>
                  </a:lnTo>
                  <a:lnTo>
                    <a:pt x="388" y="472"/>
                  </a:lnTo>
                  <a:cubicBezTo>
                    <a:pt x="388" y="491"/>
                    <a:pt x="373" y="506"/>
                    <a:pt x="355" y="506"/>
                  </a:cubicBezTo>
                  <a:cubicBezTo>
                    <a:pt x="336" y="506"/>
                    <a:pt x="321" y="491"/>
                    <a:pt x="321" y="472"/>
                  </a:cubicBezTo>
                  <a:lnTo>
                    <a:pt x="321" y="403"/>
                  </a:lnTo>
                  <a:lnTo>
                    <a:pt x="252" y="403"/>
                  </a:lnTo>
                  <a:cubicBezTo>
                    <a:pt x="233" y="403"/>
                    <a:pt x="218" y="388"/>
                    <a:pt x="218" y="369"/>
                  </a:cubicBezTo>
                  <a:cubicBezTo>
                    <a:pt x="218" y="351"/>
                    <a:pt x="233" y="336"/>
                    <a:pt x="252" y="336"/>
                  </a:cubicBezTo>
                  <a:lnTo>
                    <a:pt x="321" y="336"/>
                  </a:lnTo>
                  <a:lnTo>
                    <a:pt x="321" y="266"/>
                  </a:lnTo>
                  <a:cubicBezTo>
                    <a:pt x="321" y="248"/>
                    <a:pt x="336" y="233"/>
                    <a:pt x="355" y="233"/>
                  </a:cubicBezTo>
                  <a:cubicBezTo>
                    <a:pt x="373" y="233"/>
                    <a:pt x="388" y="248"/>
                    <a:pt x="388" y="266"/>
                  </a:cubicBezTo>
                  <a:lnTo>
                    <a:pt x="388" y="336"/>
                  </a:lnTo>
                  <a:lnTo>
                    <a:pt x="457" y="336"/>
                  </a:lnTo>
                  <a:cubicBezTo>
                    <a:pt x="476" y="336"/>
                    <a:pt x="491" y="351"/>
                    <a:pt x="491" y="369"/>
                  </a:cubicBezTo>
                  <a:close/>
                  <a:moveTo>
                    <a:pt x="681" y="326"/>
                  </a:moveTo>
                  <a:lnTo>
                    <a:pt x="643" y="326"/>
                  </a:lnTo>
                  <a:cubicBezTo>
                    <a:pt x="644" y="336"/>
                    <a:pt x="645" y="347"/>
                    <a:pt x="645" y="358"/>
                  </a:cubicBezTo>
                  <a:cubicBezTo>
                    <a:pt x="645" y="365"/>
                    <a:pt x="644" y="372"/>
                    <a:pt x="643" y="379"/>
                  </a:cubicBezTo>
                  <a:lnTo>
                    <a:pt x="681" y="379"/>
                  </a:lnTo>
                  <a:cubicBezTo>
                    <a:pt x="696" y="379"/>
                    <a:pt x="709" y="367"/>
                    <a:pt x="709" y="352"/>
                  </a:cubicBezTo>
                  <a:cubicBezTo>
                    <a:pt x="709" y="338"/>
                    <a:pt x="696" y="326"/>
                    <a:pt x="681" y="326"/>
                  </a:cubicBezTo>
                  <a:close/>
                  <a:moveTo>
                    <a:pt x="576" y="170"/>
                  </a:moveTo>
                  <a:lnTo>
                    <a:pt x="603" y="142"/>
                  </a:lnTo>
                  <a:cubicBezTo>
                    <a:pt x="614" y="131"/>
                    <a:pt x="614" y="114"/>
                    <a:pt x="604" y="104"/>
                  </a:cubicBezTo>
                  <a:cubicBezTo>
                    <a:pt x="594" y="94"/>
                    <a:pt x="577" y="94"/>
                    <a:pt x="566" y="105"/>
                  </a:cubicBezTo>
                  <a:lnTo>
                    <a:pt x="538" y="132"/>
                  </a:lnTo>
                  <a:cubicBezTo>
                    <a:pt x="552" y="144"/>
                    <a:pt x="564" y="156"/>
                    <a:pt x="576" y="170"/>
                  </a:cubicBezTo>
                  <a:close/>
                  <a:moveTo>
                    <a:pt x="354" y="67"/>
                  </a:moveTo>
                  <a:cubicBezTo>
                    <a:pt x="363" y="67"/>
                    <a:pt x="372" y="68"/>
                    <a:pt x="380" y="68"/>
                  </a:cubicBezTo>
                  <a:lnTo>
                    <a:pt x="380" y="27"/>
                  </a:lnTo>
                  <a:cubicBezTo>
                    <a:pt x="380" y="12"/>
                    <a:pt x="368" y="0"/>
                    <a:pt x="354" y="0"/>
                  </a:cubicBezTo>
                  <a:cubicBezTo>
                    <a:pt x="339" y="0"/>
                    <a:pt x="327" y="12"/>
                    <a:pt x="327" y="27"/>
                  </a:cubicBezTo>
                  <a:lnTo>
                    <a:pt x="327" y="68"/>
                  </a:lnTo>
                  <a:cubicBezTo>
                    <a:pt x="336" y="68"/>
                    <a:pt x="345" y="67"/>
                    <a:pt x="354" y="67"/>
                  </a:cubicBezTo>
                  <a:close/>
                  <a:moveTo>
                    <a:pt x="130" y="173"/>
                  </a:moveTo>
                  <a:cubicBezTo>
                    <a:pt x="142" y="159"/>
                    <a:pt x="154" y="147"/>
                    <a:pt x="168" y="135"/>
                  </a:cubicBezTo>
                  <a:lnTo>
                    <a:pt x="142" y="109"/>
                  </a:lnTo>
                  <a:cubicBezTo>
                    <a:pt x="131" y="99"/>
                    <a:pt x="114" y="98"/>
                    <a:pt x="104" y="109"/>
                  </a:cubicBezTo>
                  <a:cubicBezTo>
                    <a:pt x="93" y="119"/>
                    <a:pt x="94" y="136"/>
                    <a:pt x="104" y="147"/>
                  </a:cubicBezTo>
                  <a:lnTo>
                    <a:pt x="130" y="173"/>
                  </a:lnTo>
                  <a:close/>
                  <a:moveTo>
                    <a:pt x="64" y="358"/>
                  </a:moveTo>
                  <a:cubicBezTo>
                    <a:pt x="64" y="347"/>
                    <a:pt x="64" y="336"/>
                    <a:pt x="66" y="326"/>
                  </a:cubicBezTo>
                  <a:lnTo>
                    <a:pt x="28" y="326"/>
                  </a:lnTo>
                  <a:cubicBezTo>
                    <a:pt x="13" y="326"/>
                    <a:pt x="0" y="338"/>
                    <a:pt x="0" y="352"/>
                  </a:cubicBezTo>
                  <a:cubicBezTo>
                    <a:pt x="0" y="367"/>
                    <a:pt x="13" y="379"/>
                    <a:pt x="28" y="379"/>
                  </a:cubicBezTo>
                  <a:lnTo>
                    <a:pt x="65" y="379"/>
                  </a:lnTo>
                  <a:cubicBezTo>
                    <a:pt x="64" y="372"/>
                    <a:pt x="64" y="365"/>
                    <a:pt x="64" y="35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2399"/>
            </a:p>
          </p:txBody>
        </p:sp>
      </p:grpSp>
      <p:grpSp>
        <p:nvGrpSpPr>
          <p:cNvPr id="5" name="组合 37"/>
          <p:cNvGrpSpPr>
            <a:grpSpLocks/>
          </p:cNvGrpSpPr>
          <p:nvPr/>
        </p:nvGrpSpPr>
        <p:grpSpPr bwMode="auto">
          <a:xfrm>
            <a:off x="1568245" y="4243059"/>
            <a:ext cx="1153356" cy="1155433"/>
            <a:chOff x="0" y="0"/>
            <a:chExt cx="1154113" cy="1155698"/>
          </a:xfrm>
          <a:solidFill>
            <a:schemeClr val="bg1">
              <a:lumMod val="65000"/>
            </a:schemeClr>
          </a:solidFill>
        </p:grpSpPr>
        <p:sp>
          <p:nvSpPr>
            <p:cNvPr id="76" name="Oval 31"/>
            <p:cNvSpPr>
              <a:spLocks noChangeArrowheads="1"/>
            </p:cNvSpPr>
            <p:nvPr/>
          </p:nvSpPr>
          <p:spPr bwMode="auto">
            <a:xfrm>
              <a:off x="0" y="0"/>
              <a:ext cx="1154113" cy="1155699"/>
            </a:xfrm>
            <a:prstGeom prst="ellipse">
              <a:avLst/>
            </a:prstGeom>
            <a:solidFill>
              <a:srgbClr val="004D8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733">
                <a:solidFill>
                  <a:schemeClr val="tx1"/>
                </a:solidFill>
                <a:ea typeface="宋体" pitchFamily="2" charset="-122"/>
              </a:endParaRPr>
            </a:p>
          </p:txBody>
        </p:sp>
        <p:sp>
          <p:nvSpPr>
            <p:cNvPr id="77" name="Freeform 35"/>
            <p:cNvSpPr>
              <a:spLocks noEditPoints="1"/>
            </p:cNvSpPr>
            <p:nvPr/>
          </p:nvSpPr>
          <p:spPr bwMode="auto">
            <a:xfrm>
              <a:off x="269875" y="169862"/>
              <a:ext cx="563563" cy="766762"/>
            </a:xfrm>
            <a:custGeom>
              <a:avLst/>
              <a:gdLst>
                <a:gd name="T0" fmla="*/ 73939 w 625"/>
                <a:gd name="T1" fmla="*/ 124194 h 852"/>
                <a:gd name="T2" fmla="*/ 62217 w 625"/>
                <a:gd name="T3" fmla="*/ 766762 h 852"/>
                <a:gd name="T4" fmla="*/ 563563 w 625"/>
                <a:gd name="T5" fmla="*/ 188091 h 852"/>
                <a:gd name="T6" fmla="*/ 520281 w 625"/>
                <a:gd name="T7" fmla="*/ 201590 h 852"/>
                <a:gd name="T8" fmla="*/ 64021 w 625"/>
                <a:gd name="T9" fmla="*/ 722664 h 852"/>
                <a:gd name="T10" fmla="*/ 243459 w 625"/>
                <a:gd name="T11" fmla="*/ 81896 h 852"/>
                <a:gd name="T12" fmla="*/ 320104 w 625"/>
                <a:gd name="T13" fmla="*/ 81896 h 852"/>
                <a:gd name="T14" fmla="*/ 280429 w 625"/>
                <a:gd name="T15" fmla="*/ 122394 h 852"/>
                <a:gd name="T16" fmla="*/ 196571 w 625"/>
                <a:gd name="T17" fmla="*/ 83696 h 852"/>
                <a:gd name="T18" fmla="*/ 103696 w 625"/>
                <a:gd name="T19" fmla="*/ 194390 h 852"/>
                <a:gd name="T20" fmla="*/ 459867 w 625"/>
                <a:gd name="T21" fmla="*/ 194390 h 852"/>
                <a:gd name="T22" fmla="*/ 366992 w 625"/>
                <a:gd name="T23" fmla="*/ 83696 h 852"/>
                <a:gd name="T24" fmla="*/ 196571 w 625"/>
                <a:gd name="T25" fmla="*/ 83696 h 852"/>
                <a:gd name="T26" fmla="*/ 199276 w 625"/>
                <a:gd name="T27" fmla="*/ 582271 h 852"/>
                <a:gd name="T28" fmla="*/ 136157 w 625"/>
                <a:gd name="T29" fmla="*/ 600270 h 852"/>
                <a:gd name="T30" fmla="*/ 122631 w 625"/>
                <a:gd name="T31" fmla="*/ 613770 h 852"/>
                <a:gd name="T32" fmla="*/ 199276 w 625"/>
                <a:gd name="T33" fmla="*/ 619169 h 852"/>
                <a:gd name="T34" fmla="*/ 119025 w 625"/>
                <a:gd name="T35" fmla="*/ 658767 h 852"/>
                <a:gd name="T36" fmla="*/ 218212 w 625"/>
                <a:gd name="T37" fmla="*/ 610170 h 852"/>
                <a:gd name="T38" fmla="*/ 218212 w 625"/>
                <a:gd name="T39" fmla="*/ 578671 h 852"/>
                <a:gd name="T40" fmla="*/ 99187 w 625"/>
                <a:gd name="T41" fmla="*/ 584971 h 852"/>
                <a:gd name="T42" fmla="*/ 192964 w 625"/>
                <a:gd name="T43" fmla="*/ 683966 h 852"/>
                <a:gd name="T44" fmla="*/ 192964 w 625"/>
                <a:gd name="T45" fmla="*/ 301485 h 852"/>
                <a:gd name="T46" fmla="*/ 136157 w 625"/>
                <a:gd name="T47" fmla="*/ 318584 h 852"/>
                <a:gd name="T48" fmla="*/ 155994 w 625"/>
                <a:gd name="T49" fmla="*/ 368982 h 852"/>
                <a:gd name="T50" fmla="*/ 119025 w 625"/>
                <a:gd name="T51" fmla="*/ 382481 h 852"/>
                <a:gd name="T52" fmla="*/ 192964 w 625"/>
                <a:gd name="T53" fmla="*/ 281686 h 852"/>
                <a:gd name="T54" fmla="*/ 99187 w 625"/>
                <a:gd name="T55" fmla="*/ 380681 h 852"/>
                <a:gd name="T56" fmla="*/ 217310 w 625"/>
                <a:gd name="T57" fmla="*/ 323084 h 852"/>
                <a:gd name="T58" fmla="*/ 216408 w 625"/>
                <a:gd name="T59" fmla="*/ 296985 h 852"/>
                <a:gd name="T60" fmla="*/ 199276 w 625"/>
                <a:gd name="T61" fmla="*/ 452678 h 852"/>
                <a:gd name="T62" fmla="*/ 122631 w 625"/>
                <a:gd name="T63" fmla="*/ 471577 h 852"/>
                <a:gd name="T64" fmla="*/ 199276 w 625"/>
                <a:gd name="T65" fmla="*/ 522874 h 852"/>
                <a:gd name="T66" fmla="*/ 218212 w 625"/>
                <a:gd name="T67" fmla="*/ 438278 h 852"/>
                <a:gd name="T68" fmla="*/ 99187 w 625"/>
                <a:gd name="T69" fmla="*/ 442778 h 852"/>
                <a:gd name="T70" fmla="*/ 199276 w 625"/>
                <a:gd name="T71" fmla="*/ 541773 h 852"/>
                <a:gd name="T72" fmla="*/ 260592 w 625"/>
                <a:gd name="T73" fmla="*/ 418479 h 852"/>
                <a:gd name="T74" fmla="*/ 294856 w 625"/>
                <a:gd name="T75" fmla="*/ 650668 h 852"/>
                <a:gd name="T76" fmla="*/ 452654 w 625"/>
                <a:gd name="T77" fmla="*/ 602070 h 852"/>
                <a:gd name="T78" fmla="*/ 288544 w 625"/>
                <a:gd name="T79" fmla="*/ 644368 h 852"/>
                <a:gd name="T80" fmla="*/ 452654 w 625"/>
                <a:gd name="T81" fmla="*/ 456277 h 852"/>
                <a:gd name="T82" fmla="*/ 288544 w 625"/>
                <a:gd name="T83" fmla="*/ 368982 h 852"/>
                <a:gd name="T84" fmla="*/ 288544 w 625"/>
                <a:gd name="T85" fmla="*/ 316784 h 8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25" h="852">
                  <a:moveTo>
                    <a:pt x="48" y="224"/>
                  </a:moveTo>
                  <a:cubicBezTo>
                    <a:pt x="48" y="200"/>
                    <a:pt x="59" y="188"/>
                    <a:pt x="82" y="188"/>
                  </a:cubicBezTo>
                  <a:lnTo>
                    <a:pt x="82" y="138"/>
                  </a:lnTo>
                  <a:cubicBezTo>
                    <a:pt x="39" y="139"/>
                    <a:pt x="0" y="167"/>
                    <a:pt x="0" y="209"/>
                  </a:cubicBezTo>
                  <a:lnTo>
                    <a:pt x="0" y="783"/>
                  </a:lnTo>
                  <a:cubicBezTo>
                    <a:pt x="0" y="818"/>
                    <a:pt x="34" y="852"/>
                    <a:pt x="69" y="852"/>
                  </a:cubicBezTo>
                  <a:lnTo>
                    <a:pt x="556" y="852"/>
                  </a:lnTo>
                  <a:cubicBezTo>
                    <a:pt x="591" y="852"/>
                    <a:pt x="625" y="818"/>
                    <a:pt x="625" y="783"/>
                  </a:cubicBezTo>
                  <a:lnTo>
                    <a:pt x="625" y="209"/>
                  </a:lnTo>
                  <a:cubicBezTo>
                    <a:pt x="625" y="167"/>
                    <a:pt x="586" y="139"/>
                    <a:pt x="543" y="138"/>
                  </a:cubicBezTo>
                  <a:lnTo>
                    <a:pt x="543" y="188"/>
                  </a:lnTo>
                  <a:cubicBezTo>
                    <a:pt x="566" y="188"/>
                    <a:pt x="577" y="200"/>
                    <a:pt x="577" y="224"/>
                  </a:cubicBezTo>
                  <a:lnTo>
                    <a:pt x="577" y="768"/>
                  </a:lnTo>
                  <a:cubicBezTo>
                    <a:pt x="577" y="785"/>
                    <a:pt x="570" y="803"/>
                    <a:pt x="554" y="803"/>
                  </a:cubicBezTo>
                  <a:lnTo>
                    <a:pt x="71" y="803"/>
                  </a:lnTo>
                  <a:cubicBezTo>
                    <a:pt x="53" y="803"/>
                    <a:pt x="48" y="783"/>
                    <a:pt x="48" y="764"/>
                  </a:cubicBezTo>
                  <a:lnTo>
                    <a:pt x="48" y="224"/>
                  </a:lnTo>
                  <a:close/>
                  <a:moveTo>
                    <a:pt x="270" y="91"/>
                  </a:moveTo>
                  <a:cubicBezTo>
                    <a:pt x="270" y="71"/>
                    <a:pt x="289" y="52"/>
                    <a:pt x="309" y="52"/>
                  </a:cubicBezTo>
                  <a:lnTo>
                    <a:pt x="316" y="52"/>
                  </a:lnTo>
                  <a:cubicBezTo>
                    <a:pt x="336" y="52"/>
                    <a:pt x="355" y="71"/>
                    <a:pt x="355" y="91"/>
                  </a:cubicBezTo>
                  <a:lnTo>
                    <a:pt x="355" y="95"/>
                  </a:lnTo>
                  <a:cubicBezTo>
                    <a:pt x="355" y="117"/>
                    <a:pt x="336" y="136"/>
                    <a:pt x="314" y="136"/>
                  </a:cubicBezTo>
                  <a:lnTo>
                    <a:pt x="311" y="136"/>
                  </a:lnTo>
                  <a:cubicBezTo>
                    <a:pt x="289" y="136"/>
                    <a:pt x="270" y="117"/>
                    <a:pt x="270" y="95"/>
                  </a:cubicBezTo>
                  <a:lnTo>
                    <a:pt x="270" y="91"/>
                  </a:lnTo>
                  <a:close/>
                  <a:moveTo>
                    <a:pt x="218" y="93"/>
                  </a:moveTo>
                  <a:lnTo>
                    <a:pt x="149" y="93"/>
                  </a:lnTo>
                  <a:cubicBezTo>
                    <a:pt x="126" y="93"/>
                    <a:pt x="115" y="104"/>
                    <a:pt x="115" y="127"/>
                  </a:cubicBezTo>
                  <a:lnTo>
                    <a:pt x="115" y="216"/>
                  </a:lnTo>
                  <a:cubicBezTo>
                    <a:pt x="115" y="231"/>
                    <a:pt x="124" y="246"/>
                    <a:pt x="138" y="246"/>
                  </a:cubicBezTo>
                  <a:lnTo>
                    <a:pt x="487" y="246"/>
                  </a:lnTo>
                  <a:cubicBezTo>
                    <a:pt x="501" y="246"/>
                    <a:pt x="510" y="231"/>
                    <a:pt x="510" y="216"/>
                  </a:cubicBezTo>
                  <a:lnTo>
                    <a:pt x="510" y="127"/>
                  </a:lnTo>
                  <a:cubicBezTo>
                    <a:pt x="510" y="104"/>
                    <a:pt x="499" y="93"/>
                    <a:pt x="476" y="93"/>
                  </a:cubicBezTo>
                  <a:lnTo>
                    <a:pt x="407" y="93"/>
                  </a:lnTo>
                  <a:cubicBezTo>
                    <a:pt x="407" y="45"/>
                    <a:pt x="366" y="0"/>
                    <a:pt x="320" y="0"/>
                  </a:cubicBezTo>
                  <a:lnTo>
                    <a:pt x="305" y="0"/>
                  </a:lnTo>
                  <a:cubicBezTo>
                    <a:pt x="259" y="0"/>
                    <a:pt x="218" y="45"/>
                    <a:pt x="218" y="93"/>
                  </a:cubicBezTo>
                  <a:close/>
                  <a:moveTo>
                    <a:pt x="132" y="654"/>
                  </a:moveTo>
                  <a:cubicBezTo>
                    <a:pt x="132" y="649"/>
                    <a:pt x="133" y="647"/>
                    <a:pt x="138" y="647"/>
                  </a:cubicBezTo>
                  <a:lnTo>
                    <a:pt x="221" y="647"/>
                  </a:lnTo>
                  <a:lnTo>
                    <a:pt x="221" y="654"/>
                  </a:lnTo>
                  <a:cubicBezTo>
                    <a:pt x="221" y="661"/>
                    <a:pt x="186" y="680"/>
                    <a:pt x="180" y="684"/>
                  </a:cubicBezTo>
                  <a:cubicBezTo>
                    <a:pt x="174" y="679"/>
                    <a:pt x="161" y="667"/>
                    <a:pt x="151" y="667"/>
                  </a:cubicBezTo>
                  <a:lnTo>
                    <a:pt x="149" y="667"/>
                  </a:lnTo>
                  <a:cubicBezTo>
                    <a:pt x="144" y="667"/>
                    <a:pt x="136" y="675"/>
                    <a:pt x="136" y="680"/>
                  </a:cubicBezTo>
                  <a:lnTo>
                    <a:pt x="136" y="682"/>
                  </a:lnTo>
                  <a:cubicBezTo>
                    <a:pt x="136" y="688"/>
                    <a:pt x="167" y="721"/>
                    <a:pt x="173" y="721"/>
                  </a:cubicBezTo>
                  <a:lnTo>
                    <a:pt x="175" y="721"/>
                  </a:lnTo>
                  <a:cubicBezTo>
                    <a:pt x="180" y="721"/>
                    <a:pt x="214" y="693"/>
                    <a:pt x="221" y="688"/>
                  </a:cubicBezTo>
                  <a:cubicBezTo>
                    <a:pt x="221" y="700"/>
                    <a:pt x="225" y="738"/>
                    <a:pt x="214" y="738"/>
                  </a:cubicBezTo>
                  <a:lnTo>
                    <a:pt x="138" y="738"/>
                  </a:lnTo>
                  <a:cubicBezTo>
                    <a:pt x="133" y="738"/>
                    <a:pt x="132" y="737"/>
                    <a:pt x="132" y="732"/>
                  </a:cubicBezTo>
                  <a:lnTo>
                    <a:pt x="132" y="654"/>
                  </a:lnTo>
                  <a:close/>
                  <a:moveTo>
                    <a:pt x="214" y="760"/>
                  </a:moveTo>
                  <a:cubicBezTo>
                    <a:pt x="255" y="760"/>
                    <a:pt x="240" y="715"/>
                    <a:pt x="242" y="678"/>
                  </a:cubicBezTo>
                  <a:cubicBezTo>
                    <a:pt x="243" y="658"/>
                    <a:pt x="292" y="642"/>
                    <a:pt x="296" y="624"/>
                  </a:cubicBezTo>
                  <a:lnTo>
                    <a:pt x="290" y="624"/>
                  </a:lnTo>
                  <a:cubicBezTo>
                    <a:pt x="275" y="624"/>
                    <a:pt x="253" y="637"/>
                    <a:pt x="242" y="643"/>
                  </a:cubicBezTo>
                  <a:cubicBezTo>
                    <a:pt x="237" y="635"/>
                    <a:pt x="232" y="626"/>
                    <a:pt x="218" y="626"/>
                  </a:cubicBezTo>
                  <a:lnTo>
                    <a:pt x="134" y="626"/>
                  </a:lnTo>
                  <a:cubicBezTo>
                    <a:pt x="122" y="626"/>
                    <a:pt x="110" y="637"/>
                    <a:pt x="110" y="650"/>
                  </a:cubicBezTo>
                  <a:lnTo>
                    <a:pt x="110" y="736"/>
                  </a:lnTo>
                  <a:cubicBezTo>
                    <a:pt x="110" y="750"/>
                    <a:pt x="123" y="760"/>
                    <a:pt x="138" y="760"/>
                  </a:cubicBezTo>
                  <a:lnTo>
                    <a:pt x="214" y="760"/>
                  </a:lnTo>
                  <a:close/>
                  <a:moveTo>
                    <a:pt x="132" y="341"/>
                  </a:moveTo>
                  <a:cubicBezTo>
                    <a:pt x="132" y="336"/>
                    <a:pt x="133" y="335"/>
                    <a:pt x="138" y="335"/>
                  </a:cubicBezTo>
                  <a:lnTo>
                    <a:pt x="214" y="335"/>
                  </a:lnTo>
                  <a:cubicBezTo>
                    <a:pt x="219" y="335"/>
                    <a:pt x="221" y="336"/>
                    <a:pt x="221" y="341"/>
                  </a:cubicBezTo>
                  <a:cubicBezTo>
                    <a:pt x="221" y="346"/>
                    <a:pt x="184" y="371"/>
                    <a:pt x="180" y="371"/>
                  </a:cubicBezTo>
                  <a:cubicBezTo>
                    <a:pt x="175" y="371"/>
                    <a:pt x="164" y="354"/>
                    <a:pt x="151" y="354"/>
                  </a:cubicBezTo>
                  <a:cubicBezTo>
                    <a:pt x="145" y="354"/>
                    <a:pt x="136" y="361"/>
                    <a:pt x="136" y="367"/>
                  </a:cubicBezTo>
                  <a:lnTo>
                    <a:pt x="136" y="369"/>
                  </a:lnTo>
                  <a:cubicBezTo>
                    <a:pt x="136" y="378"/>
                    <a:pt x="166" y="406"/>
                    <a:pt x="173" y="410"/>
                  </a:cubicBezTo>
                  <a:lnTo>
                    <a:pt x="221" y="376"/>
                  </a:lnTo>
                  <a:lnTo>
                    <a:pt x="221" y="425"/>
                  </a:lnTo>
                  <a:lnTo>
                    <a:pt x="132" y="425"/>
                  </a:lnTo>
                  <a:lnTo>
                    <a:pt x="132" y="341"/>
                  </a:lnTo>
                  <a:close/>
                  <a:moveTo>
                    <a:pt x="240" y="330"/>
                  </a:moveTo>
                  <a:cubicBezTo>
                    <a:pt x="237" y="319"/>
                    <a:pt x="228" y="313"/>
                    <a:pt x="214" y="313"/>
                  </a:cubicBezTo>
                  <a:lnTo>
                    <a:pt x="138" y="313"/>
                  </a:lnTo>
                  <a:cubicBezTo>
                    <a:pt x="123" y="313"/>
                    <a:pt x="110" y="322"/>
                    <a:pt x="110" y="337"/>
                  </a:cubicBezTo>
                  <a:lnTo>
                    <a:pt x="110" y="423"/>
                  </a:lnTo>
                  <a:cubicBezTo>
                    <a:pt x="110" y="436"/>
                    <a:pt x="122" y="447"/>
                    <a:pt x="134" y="447"/>
                  </a:cubicBezTo>
                  <a:lnTo>
                    <a:pt x="218" y="447"/>
                  </a:lnTo>
                  <a:cubicBezTo>
                    <a:pt x="252" y="447"/>
                    <a:pt x="242" y="393"/>
                    <a:pt x="241" y="359"/>
                  </a:cubicBezTo>
                  <a:lnTo>
                    <a:pt x="296" y="313"/>
                  </a:lnTo>
                  <a:cubicBezTo>
                    <a:pt x="296" y="313"/>
                    <a:pt x="292" y="311"/>
                    <a:pt x="292" y="311"/>
                  </a:cubicBezTo>
                  <a:cubicBezTo>
                    <a:pt x="271" y="311"/>
                    <a:pt x="253" y="329"/>
                    <a:pt x="240" y="330"/>
                  </a:cubicBezTo>
                  <a:close/>
                  <a:moveTo>
                    <a:pt x="132" y="492"/>
                  </a:moveTo>
                  <a:lnTo>
                    <a:pt x="221" y="492"/>
                  </a:lnTo>
                  <a:lnTo>
                    <a:pt x="221" y="503"/>
                  </a:lnTo>
                  <a:lnTo>
                    <a:pt x="180" y="529"/>
                  </a:lnTo>
                  <a:lnTo>
                    <a:pt x="152" y="508"/>
                  </a:lnTo>
                  <a:cubicBezTo>
                    <a:pt x="145" y="513"/>
                    <a:pt x="136" y="515"/>
                    <a:pt x="136" y="524"/>
                  </a:cubicBezTo>
                  <a:cubicBezTo>
                    <a:pt x="136" y="531"/>
                    <a:pt x="167" y="565"/>
                    <a:pt x="173" y="565"/>
                  </a:cubicBezTo>
                  <a:cubicBezTo>
                    <a:pt x="183" y="565"/>
                    <a:pt x="209" y="536"/>
                    <a:pt x="221" y="533"/>
                  </a:cubicBezTo>
                  <a:lnTo>
                    <a:pt x="221" y="581"/>
                  </a:lnTo>
                  <a:lnTo>
                    <a:pt x="132" y="581"/>
                  </a:lnTo>
                  <a:lnTo>
                    <a:pt x="132" y="492"/>
                  </a:lnTo>
                  <a:close/>
                  <a:moveTo>
                    <a:pt x="242" y="487"/>
                  </a:moveTo>
                  <a:cubicBezTo>
                    <a:pt x="238" y="480"/>
                    <a:pt x="233" y="470"/>
                    <a:pt x="221" y="470"/>
                  </a:cubicBezTo>
                  <a:lnTo>
                    <a:pt x="132" y="470"/>
                  </a:lnTo>
                  <a:cubicBezTo>
                    <a:pt x="121" y="470"/>
                    <a:pt x="110" y="481"/>
                    <a:pt x="110" y="492"/>
                  </a:cubicBezTo>
                  <a:lnTo>
                    <a:pt x="110" y="581"/>
                  </a:lnTo>
                  <a:cubicBezTo>
                    <a:pt x="110" y="591"/>
                    <a:pt x="121" y="602"/>
                    <a:pt x="132" y="602"/>
                  </a:cubicBezTo>
                  <a:lnTo>
                    <a:pt x="221" y="602"/>
                  </a:lnTo>
                  <a:cubicBezTo>
                    <a:pt x="252" y="602"/>
                    <a:pt x="242" y="547"/>
                    <a:pt x="242" y="515"/>
                  </a:cubicBezTo>
                  <a:lnTo>
                    <a:pt x="296" y="469"/>
                  </a:lnTo>
                  <a:lnTo>
                    <a:pt x="289" y="465"/>
                  </a:lnTo>
                  <a:lnTo>
                    <a:pt x="242" y="487"/>
                  </a:lnTo>
                  <a:close/>
                  <a:moveTo>
                    <a:pt x="320" y="716"/>
                  </a:moveTo>
                  <a:cubicBezTo>
                    <a:pt x="320" y="721"/>
                    <a:pt x="322" y="723"/>
                    <a:pt x="327" y="723"/>
                  </a:cubicBezTo>
                  <a:lnTo>
                    <a:pt x="495" y="723"/>
                  </a:lnTo>
                  <a:cubicBezTo>
                    <a:pt x="500" y="723"/>
                    <a:pt x="502" y="721"/>
                    <a:pt x="502" y="716"/>
                  </a:cubicBezTo>
                  <a:lnTo>
                    <a:pt x="502" y="669"/>
                  </a:lnTo>
                  <a:cubicBezTo>
                    <a:pt x="502" y="664"/>
                    <a:pt x="500" y="663"/>
                    <a:pt x="495" y="663"/>
                  </a:cubicBezTo>
                  <a:lnTo>
                    <a:pt x="320" y="663"/>
                  </a:lnTo>
                  <a:lnTo>
                    <a:pt x="320" y="716"/>
                  </a:lnTo>
                  <a:close/>
                  <a:moveTo>
                    <a:pt x="320" y="565"/>
                  </a:moveTo>
                  <a:lnTo>
                    <a:pt x="502" y="565"/>
                  </a:lnTo>
                  <a:lnTo>
                    <a:pt x="502" y="507"/>
                  </a:lnTo>
                  <a:lnTo>
                    <a:pt x="320" y="507"/>
                  </a:lnTo>
                  <a:lnTo>
                    <a:pt x="320" y="565"/>
                  </a:lnTo>
                  <a:close/>
                  <a:moveTo>
                    <a:pt x="320" y="410"/>
                  </a:moveTo>
                  <a:lnTo>
                    <a:pt x="452" y="410"/>
                  </a:lnTo>
                  <a:lnTo>
                    <a:pt x="452" y="352"/>
                  </a:lnTo>
                  <a:lnTo>
                    <a:pt x="320" y="352"/>
                  </a:lnTo>
                  <a:lnTo>
                    <a:pt x="320" y="4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2399"/>
            </a:p>
          </p:txBody>
        </p:sp>
      </p:grpSp>
      <p:grpSp>
        <p:nvGrpSpPr>
          <p:cNvPr id="6" name="组合 40"/>
          <p:cNvGrpSpPr>
            <a:grpSpLocks/>
          </p:cNvGrpSpPr>
          <p:nvPr/>
        </p:nvGrpSpPr>
        <p:grpSpPr bwMode="auto">
          <a:xfrm>
            <a:off x="9072201" y="2222865"/>
            <a:ext cx="1154941" cy="1155433"/>
            <a:chOff x="0" y="0"/>
            <a:chExt cx="1155700" cy="1155698"/>
          </a:xfrm>
          <a:solidFill>
            <a:schemeClr val="bg1">
              <a:lumMod val="65000"/>
            </a:schemeClr>
          </a:solidFill>
        </p:grpSpPr>
        <p:sp>
          <p:nvSpPr>
            <p:cNvPr id="79" name="Oval 33"/>
            <p:cNvSpPr>
              <a:spLocks noChangeArrowheads="1"/>
            </p:cNvSpPr>
            <p:nvPr/>
          </p:nvSpPr>
          <p:spPr bwMode="auto">
            <a:xfrm>
              <a:off x="0" y="0"/>
              <a:ext cx="1155700" cy="1155698"/>
            </a:xfrm>
            <a:prstGeom prst="ellipse">
              <a:avLst/>
            </a:prstGeom>
            <a:solidFill>
              <a:srgbClr val="004D8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733">
                <a:solidFill>
                  <a:schemeClr val="tx1"/>
                </a:solidFill>
                <a:ea typeface="宋体" pitchFamily="2" charset="-122"/>
              </a:endParaRPr>
            </a:p>
          </p:txBody>
        </p:sp>
        <p:sp>
          <p:nvSpPr>
            <p:cNvPr id="81" name="Freeform 36"/>
            <p:cNvSpPr>
              <a:spLocks noEditPoints="1"/>
            </p:cNvSpPr>
            <p:nvPr/>
          </p:nvSpPr>
          <p:spPr bwMode="auto">
            <a:xfrm>
              <a:off x="261937" y="217487"/>
              <a:ext cx="712788" cy="701675"/>
            </a:xfrm>
            <a:custGeom>
              <a:avLst/>
              <a:gdLst>
                <a:gd name="T0" fmla="*/ 188097 w 792"/>
                <a:gd name="T1" fmla="*/ 307152 h 779"/>
                <a:gd name="T2" fmla="*/ 249296 w 792"/>
                <a:gd name="T3" fmla="*/ 200865 h 779"/>
                <a:gd name="T4" fmla="*/ 350994 w 792"/>
                <a:gd name="T5" fmla="*/ 290938 h 779"/>
                <a:gd name="T6" fmla="*/ 264596 w 792"/>
                <a:gd name="T7" fmla="*/ 182850 h 779"/>
                <a:gd name="T8" fmla="*/ 350994 w 792"/>
                <a:gd name="T9" fmla="*/ 290938 h 779"/>
                <a:gd name="T10" fmla="*/ 350994 w 792"/>
                <a:gd name="T11" fmla="*/ 290938 h 779"/>
                <a:gd name="T12" fmla="*/ 420293 w 792"/>
                <a:gd name="T13" fmla="*/ 174743 h 779"/>
                <a:gd name="T14" fmla="*/ 442793 w 792"/>
                <a:gd name="T15" fmla="*/ 163034 h 779"/>
                <a:gd name="T16" fmla="*/ 445493 w 792"/>
                <a:gd name="T17" fmla="*/ 182850 h 779"/>
                <a:gd name="T18" fmla="*/ 439193 w 792"/>
                <a:gd name="T19" fmla="*/ 215276 h 779"/>
                <a:gd name="T20" fmla="*/ 418493 w 792"/>
                <a:gd name="T21" fmla="*/ 207170 h 779"/>
                <a:gd name="T22" fmla="*/ 393293 w 792"/>
                <a:gd name="T23" fmla="*/ 185552 h 779"/>
                <a:gd name="T24" fmla="*/ 410393 w 792"/>
                <a:gd name="T25" fmla="*/ 172942 h 779"/>
                <a:gd name="T26" fmla="*/ 442793 w 792"/>
                <a:gd name="T27" fmla="*/ 163034 h 779"/>
                <a:gd name="T28" fmla="*/ 337494 w 792"/>
                <a:gd name="T29" fmla="*/ 308953 h 779"/>
                <a:gd name="T30" fmla="*/ 325795 w 792"/>
                <a:gd name="T31" fmla="*/ 440461 h 779"/>
                <a:gd name="T32" fmla="*/ 371694 w 792"/>
                <a:gd name="T33" fmla="*/ 320663 h 779"/>
                <a:gd name="T34" fmla="*/ 280795 w 792"/>
                <a:gd name="T35" fmla="*/ 268420 h 779"/>
                <a:gd name="T36" fmla="*/ 246596 w 792"/>
                <a:gd name="T37" fmla="*/ 280130 h 779"/>
                <a:gd name="T38" fmla="*/ 292495 w 792"/>
                <a:gd name="T39" fmla="*/ 440461 h 779"/>
                <a:gd name="T40" fmla="*/ 280795 w 792"/>
                <a:gd name="T41" fmla="*/ 268420 h 779"/>
                <a:gd name="T42" fmla="*/ 416693 w 792"/>
                <a:gd name="T43" fmla="*/ 240497 h 779"/>
                <a:gd name="T44" fmla="*/ 404993 w 792"/>
                <a:gd name="T45" fmla="*/ 440461 h 779"/>
                <a:gd name="T46" fmla="*/ 450892 w 792"/>
                <a:gd name="T47" fmla="*/ 253107 h 779"/>
                <a:gd name="T48" fmla="*/ 201597 w 792"/>
                <a:gd name="T49" fmla="*/ 351288 h 779"/>
                <a:gd name="T50" fmla="*/ 167397 w 792"/>
                <a:gd name="T51" fmla="*/ 362997 h 779"/>
                <a:gd name="T52" fmla="*/ 213296 w 792"/>
                <a:gd name="T53" fmla="*/ 440461 h 779"/>
                <a:gd name="T54" fmla="*/ 201597 w 792"/>
                <a:gd name="T55" fmla="*/ 351288 h 779"/>
                <a:gd name="T56" fmla="*/ 122398 w 792"/>
                <a:gd name="T57" fmla="*/ 440461 h 779"/>
                <a:gd name="T58" fmla="*/ 110698 w 792"/>
                <a:gd name="T59" fmla="*/ 170240 h 779"/>
                <a:gd name="T60" fmla="*/ 134098 w 792"/>
                <a:gd name="T61" fmla="*/ 170240 h 779"/>
                <a:gd name="T62" fmla="*/ 477892 w 792"/>
                <a:gd name="T63" fmla="*/ 417042 h 779"/>
                <a:gd name="T64" fmla="*/ 477892 w 792"/>
                <a:gd name="T65" fmla="*/ 440461 h 779"/>
                <a:gd name="T66" fmla="*/ 110698 w 792"/>
                <a:gd name="T67" fmla="*/ 428751 h 779"/>
                <a:gd name="T68" fmla="*/ 477892 w 792"/>
                <a:gd name="T69" fmla="*/ 417042 h 779"/>
                <a:gd name="T70" fmla="*/ 611990 w 792"/>
                <a:gd name="T71" fmla="*/ 701675 h 779"/>
                <a:gd name="T72" fmla="*/ 436493 w 792"/>
                <a:gd name="T73" fmla="*/ 566564 h 779"/>
                <a:gd name="T74" fmla="*/ 0 w 792"/>
                <a:gd name="T75" fmla="*/ 299045 h 779"/>
                <a:gd name="T76" fmla="*/ 599390 w 792"/>
                <a:gd name="T77" fmla="*/ 299045 h 779"/>
                <a:gd name="T78" fmla="*/ 677689 w 792"/>
                <a:gd name="T79" fmla="*/ 544947 h 779"/>
                <a:gd name="T80" fmla="*/ 300595 w 792"/>
                <a:gd name="T81" fmla="*/ 561160 h 779"/>
                <a:gd name="T82" fmla="*/ 561591 w 792"/>
                <a:gd name="T83" fmla="*/ 299045 h 779"/>
                <a:gd name="T84" fmla="*/ 38699 w 792"/>
                <a:gd name="T85" fmla="*/ 299045 h 77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92" h="779">
                  <a:moveTo>
                    <a:pt x="297" y="240"/>
                  </a:moveTo>
                  <a:lnTo>
                    <a:pt x="209" y="341"/>
                  </a:lnTo>
                  <a:lnTo>
                    <a:pt x="188" y="323"/>
                  </a:lnTo>
                  <a:lnTo>
                    <a:pt x="277" y="223"/>
                  </a:lnTo>
                  <a:lnTo>
                    <a:pt x="297" y="240"/>
                  </a:lnTo>
                  <a:close/>
                  <a:moveTo>
                    <a:pt x="390" y="323"/>
                  </a:moveTo>
                  <a:lnTo>
                    <a:pt x="276" y="224"/>
                  </a:lnTo>
                  <a:lnTo>
                    <a:pt x="294" y="203"/>
                  </a:lnTo>
                  <a:lnTo>
                    <a:pt x="408" y="303"/>
                  </a:lnTo>
                  <a:lnTo>
                    <a:pt x="390" y="323"/>
                  </a:lnTo>
                  <a:close/>
                  <a:moveTo>
                    <a:pt x="487" y="212"/>
                  </a:moveTo>
                  <a:lnTo>
                    <a:pt x="390" y="323"/>
                  </a:lnTo>
                  <a:lnTo>
                    <a:pt x="369" y="305"/>
                  </a:lnTo>
                  <a:lnTo>
                    <a:pt x="467" y="194"/>
                  </a:lnTo>
                  <a:lnTo>
                    <a:pt x="487" y="212"/>
                  </a:lnTo>
                  <a:close/>
                  <a:moveTo>
                    <a:pt x="492" y="181"/>
                  </a:moveTo>
                  <a:cubicBezTo>
                    <a:pt x="497" y="179"/>
                    <a:pt x="500" y="182"/>
                    <a:pt x="499" y="187"/>
                  </a:cubicBezTo>
                  <a:lnTo>
                    <a:pt x="495" y="203"/>
                  </a:lnTo>
                  <a:cubicBezTo>
                    <a:pt x="494" y="209"/>
                    <a:pt x="492" y="217"/>
                    <a:pt x="491" y="222"/>
                  </a:cubicBezTo>
                  <a:lnTo>
                    <a:pt x="488" y="239"/>
                  </a:lnTo>
                  <a:cubicBezTo>
                    <a:pt x="487" y="244"/>
                    <a:pt x="483" y="245"/>
                    <a:pt x="479" y="242"/>
                  </a:cubicBezTo>
                  <a:lnTo>
                    <a:pt x="465" y="230"/>
                  </a:lnTo>
                  <a:cubicBezTo>
                    <a:pt x="461" y="227"/>
                    <a:pt x="455" y="221"/>
                    <a:pt x="451" y="217"/>
                  </a:cubicBezTo>
                  <a:lnTo>
                    <a:pt x="437" y="206"/>
                  </a:lnTo>
                  <a:cubicBezTo>
                    <a:pt x="433" y="202"/>
                    <a:pt x="434" y="198"/>
                    <a:pt x="439" y="197"/>
                  </a:cubicBezTo>
                  <a:lnTo>
                    <a:pt x="456" y="192"/>
                  </a:lnTo>
                  <a:cubicBezTo>
                    <a:pt x="461" y="190"/>
                    <a:pt x="470" y="187"/>
                    <a:pt x="475" y="186"/>
                  </a:cubicBezTo>
                  <a:lnTo>
                    <a:pt x="492" y="181"/>
                  </a:lnTo>
                  <a:close/>
                  <a:moveTo>
                    <a:pt x="400" y="343"/>
                  </a:moveTo>
                  <a:lnTo>
                    <a:pt x="375" y="343"/>
                  </a:lnTo>
                  <a:cubicBezTo>
                    <a:pt x="368" y="343"/>
                    <a:pt x="362" y="349"/>
                    <a:pt x="362" y="356"/>
                  </a:cubicBezTo>
                  <a:lnTo>
                    <a:pt x="362" y="489"/>
                  </a:lnTo>
                  <a:lnTo>
                    <a:pt x="413" y="489"/>
                  </a:lnTo>
                  <a:lnTo>
                    <a:pt x="413" y="356"/>
                  </a:lnTo>
                  <a:cubicBezTo>
                    <a:pt x="413" y="349"/>
                    <a:pt x="407" y="343"/>
                    <a:pt x="400" y="343"/>
                  </a:cubicBezTo>
                  <a:close/>
                  <a:moveTo>
                    <a:pt x="312" y="298"/>
                  </a:moveTo>
                  <a:lnTo>
                    <a:pt x="287" y="298"/>
                  </a:lnTo>
                  <a:cubicBezTo>
                    <a:pt x="280" y="298"/>
                    <a:pt x="274" y="304"/>
                    <a:pt x="274" y="311"/>
                  </a:cubicBezTo>
                  <a:lnTo>
                    <a:pt x="274" y="489"/>
                  </a:lnTo>
                  <a:lnTo>
                    <a:pt x="325" y="489"/>
                  </a:lnTo>
                  <a:lnTo>
                    <a:pt x="325" y="311"/>
                  </a:lnTo>
                  <a:cubicBezTo>
                    <a:pt x="325" y="304"/>
                    <a:pt x="319" y="298"/>
                    <a:pt x="312" y="298"/>
                  </a:cubicBezTo>
                  <a:close/>
                  <a:moveTo>
                    <a:pt x="488" y="267"/>
                  </a:moveTo>
                  <a:lnTo>
                    <a:pt x="463" y="267"/>
                  </a:lnTo>
                  <a:cubicBezTo>
                    <a:pt x="456" y="267"/>
                    <a:pt x="450" y="273"/>
                    <a:pt x="450" y="281"/>
                  </a:cubicBezTo>
                  <a:lnTo>
                    <a:pt x="450" y="489"/>
                  </a:lnTo>
                  <a:lnTo>
                    <a:pt x="501" y="489"/>
                  </a:lnTo>
                  <a:lnTo>
                    <a:pt x="501" y="281"/>
                  </a:lnTo>
                  <a:cubicBezTo>
                    <a:pt x="501" y="273"/>
                    <a:pt x="495" y="267"/>
                    <a:pt x="488" y="267"/>
                  </a:cubicBezTo>
                  <a:close/>
                  <a:moveTo>
                    <a:pt x="224" y="390"/>
                  </a:moveTo>
                  <a:lnTo>
                    <a:pt x="200" y="390"/>
                  </a:lnTo>
                  <a:cubicBezTo>
                    <a:pt x="192" y="390"/>
                    <a:pt x="186" y="396"/>
                    <a:pt x="186" y="403"/>
                  </a:cubicBezTo>
                  <a:lnTo>
                    <a:pt x="186" y="489"/>
                  </a:lnTo>
                  <a:lnTo>
                    <a:pt x="237" y="489"/>
                  </a:lnTo>
                  <a:lnTo>
                    <a:pt x="237" y="403"/>
                  </a:lnTo>
                  <a:cubicBezTo>
                    <a:pt x="237" y="396"/>
                    <a:pt x="231" y="390"/>
                    <a:pt x="224" y="390"/>
                  </a:cubicBezTo>
                  <a:close/>
                  <a:moveTo>
                    <a:pt x="149" y="476"/>
                  </a:moveTo>
                  <a:cubicBezTo>
                    <a:pt x="149" y="483"/>
                    <a:pt x="144" y="489"/>
                    <a:pt x="136" y="489"/>
                  </a:cubicBezTo>
                  <a:cubicBezTo>
                    <a:pt x="129" y="489"/>
                    <a:pt x="123" y="483"/>
                    <a:pt x="123" y="476"/>
                  </a:cubicBezTo>
                  <a:lnTo>
                    <a:pt x="123" y="189"/>
                  </a:lnTo>
                  <a:cubicBezTo>
                    <a:pt x="123" y="182"/>
                    <a:pt x="129" y="176"/>
                    <a:pt x="136" y="176"/>
                  </a:cubicBezTo>
                  <a:cubicBezTo>
                    <a:pt x="143" y="176"/>
                    <a:pt x="149" y="182"/>
                    <a:pt x="149" y="189"/>
                  </a:cubicBezTo>
                  <a:lnTo>
                    <a:pt x="149" y="476"/>
                  </a:lnTo>
                  <a:close/>
                  <a:moveTo>
                    <a:pt x="531" y="463"/>
                  </a:moveTo>
                  <a:cubicBezTo>
                    <a:pt x="538" y="463"/>
                    <a:pt x="544" y="469"/>
                    <a:pt x="544" y="476"/>
                  </a:cubicBezTo>
                  <a:cubicBezTo>
                    <a:pt x="544" y="483"/>
                    <a:pt x="538" y="489"/>
                    <a:pt x="531" y="489"/>
                  </a:cubicBezTo>
                  <a:lnTo>
                    <a:pt x="136" y="489"/>
                  </a:lnTo>
                  <a:cubicBezTo>
                    <a:pt x="129" y="489"/>
                    <a:pt x="123" y="483"/>
                    <a:pt x="123" y="476"/>
                  </a:cubicBezTo>
                  <a:cubicBezTo>
                    <a:pt x="123" y="469"/>
                    <a:pt x="129" y="463"/>
                    <a:pt x="136" y="463"/>
                  </a:cubicBezTo>
                  <a:lnTo>
                    <a:pt x="531" y="463"/>
                  </a:lnTo>
                  <a:close/>
                  <a:moveTo>
                    <a:pt x="753" y="750"/>
                  </a:moveTo>
                  <a:cubicBezTo>
                    <a:pt x="732" y="770"/>
                    <a:pt x="706" y="779"/>
                    <a:pt x="680" y="779"/>
                  </a:cubicBezTo>
                  <a:cubicBezTo>
                    <a:pt x="654" y="779"/>
                    <a:pt x="628" y="770"/>
                    <a:pt x="608" y="750"/>
                  </a:cubicBezTo>
                  <a:lnTo>
                    <a:pt x="485" y="629"/>
                  </a:lnTo>
                  <a:cubicBezTo>
                    <a:pt x="440" y="653"/>
                    <a:pt x="388" y="666"/>
                    <a:pt x="334" y="666"/>
                  </a:cubicBezTo>
                  <a:cubicBezTo>
                    <a:pt x="149" y="666"/>
                    <a:pt x="0" y="517"/>
                    <a:pt x="0" y="332"/>
                  </a:cubicBezTo>
                  <a:cubicBezTo>
                    <a:pt x="0" y="149"/>
                    <a:pt x="149" y="0"/>
                    <a:pt x="334" y="0"/>
                  </a:cubicBezTo>
                  <a:cubicBezTo>
                    <a:pt x="517" y="0"/>
                    <a:pt x="666" y="149"/>
                    <a:pt x="666" y="332"/>
                  </a:cubicBezTo>
                  <a:cubicBezTo>
                    <a:pt x="666" y="387"/>
                    <a:pt x="653" y="439"/>
                    <a:pt x="630" y="484"/>
                  </a:cubicBezTo>
                  <a:lnTo>
                    <a:pt x="753" y="605"/>
                  </a:lnTo>
                  <a:cubicBezTo>
                    <a:pt x="792" y="645"/>
                    <a:pt x="792" y="709"/>
                    <a:pt x="753" y="750"/>
                  </a:cubicBezTo>
                  <a:close/>
                  <a:moveTo>
                    <a:pt x="334" y="623"/>
                  </a:moveTo>
                  <a:lnTo>
                    <a:pt x="334" y="623"/>
                  </a:lnTo>
                  <a:cubicBezTo>
                    <a:pt x="494" y="623"/>
                    <a:pt x="624" y="493"/>
                    <a:pt x="624" y="332"/>
                  </a:cubicBezTo>
                  <a:cubicBezTo>
                    <a:pt x="624" y="172"/>
                    <a:pt x="494" y="42"/>
                    <a:pt x="334" y="42"/>
                  </a:cubicBezTo>
                  <a:cubicBezTo>
                    <a:pt x="173" y="42"/>
                    <a:pt x="43" y="172"/>
                    <a:pt x="43" y="332"/>
                  </a:cubicBezTo>
                  <a:cubicBezTo>
                    <a:pt x="43" y="493"/>
                    <a:pt x="173" y="623"/>
                    <a:pt x="334" y="62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2399"/>
            </a:p>
          </p:txBody>
        </p:sp>
      </p:grpSp>
      <p:grpSp>
        <p:nvGrpSpPr>
          <p:cNvPr id="7" name="组合 43"/>
          <p:cNvGrpSpPr>
            <a:grpSpLocks/>
          </p:cNvGrpSpPr>
          <p:nvPr/>
        </p:nvGrpSpPr>
        <p:grpSpPr bwMode="auto">
          <a:xfrm>
            <a:off x="9119792" y="4273214"/>
            <a:ext cx="1153356" cy="1155433"/>
            <a:chOff x="0" y="0"/>
            <a:chExt cx="1154113" cy="1155698"/>
          </a:xfrm>
          <a:solidFill>
            <a:schemeClr val="bg1">
              <a:lumMod val="65000"/>
            </a:schemeClr>
          </a:solidFill>
        </p:grpSpPr>
        <p:sp>
          <p:nvSpPr>
            <p:cNvPr id="83" name="Oval 32"/>
            <p:cNvSpPr>
              <a:spLocks noChangeArrowheads="1"/>
            </p:cNvSpPr>
            <p:nvPr/>
          </p:nvSpPr>
          <p:spPr bwMode="auto">
            <a:xfrm>
              <a:off x="0" y="0"/>
              <a:ext cx="1154113" cy="1155698"/>
            </a:xfrm>
            <a:prstGeom prst="ellipse">
              <a:avLst/>
            </a:prstGeom>
            <a:solidFill>
              <a:srgbClr val="0282D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733">
                <a:solidFill>
                  <a:schemeClr val="tx1"/>
                </a:solidFill>
                <a:ea typeface="宋体" pitchFamily="2" charset="-122"/>
              </a:endParaRPr>
            </a:p>
          </p:txBody>
        </p:sp>
        <p:sp>
          <p:nvSpPr>
            <p:cNvPr id="84" name="Freeform 37"/>
            <p:cNvSpPr>
              <a:spLocks noEditPoints="1"/>
            </p:cNvSpPr>
            <p:nvPr/>
          </p:nvSpPr>
          <p:spPr bwMode="auto">
            <a:xfrm>
              <a:off x="268287" y="254000"/>
              <a:ext cx="658813" cy="652462"/>
            </a:xfrm>
            <a:custGeom>
              <a:avLst/>
              <a:gdLst>
                <a:gd name="T0" fmla="*/ 594912 w 732"/>
                <a:gd name="T1" fmla="*/ 562343 h 724"/>
                <a:gd name="T2" fmla="*/ 526510 w 732"/>
                <a:gd name="T3" fmla="*/ 562343 h 724"/>
                <a:gd name="T4" fmla="*/ 431109 w 732"/>
                <a:gd name="T5" fmla="*/ 379401 h 724"/>
                <a:gd name="T6" fmla="*/ 421208 w 732"/>
                <a:gd name="T7" fmla="*/ 415449 h 724"/>
                <a:gd name="T8" fmla="*/ 369007 w 732"/>
                <a:gd name="T9" fmla="*/ 455101 h 724"/>
                <a:gd name="T10" fmla="*/ 540011 w 732"/>
                <a:gd name="T11" fmla="*/ 644351 h 724"/>
                <a:gd name="T12" fmla="*/ 649813 w 732"/>
                <a:gd name="T13" fmla="*/ 570454 h 724"/>
                <a:gd name="T14" fmla="*/ 568811 w 732"/>
                <a:gd name="T15" fmla="*/ 486643 h 724"/>
                <a:gd name="T16" fmla="*/ 449109 w 732"/>
                <a:gd name="T17" fmla="*/ 388413 h 724"/>
                <a:gd name="T18" fmla="*/ 237605 w 732"/>
                <a:gd name="T19" fmla="*/ 231606 h 724"/>
                <a:gd name="T20" fmla="*/ 273605 w 732"/>
                <a:gd name="T21" fmla="*/ 221693 h 724"/>
                <a:gd name="T22" fmla="*/ 283506 w 732"/>
                <a:gd name="T23" fmla="*/ 186546 h 724"/>
                <a:gd name="T24" fmla="*/ 292506 w 732"/>
                <a:gd name="T25" fmla="*/ 153202 h 724"/>
                <a:gd name="T26" fmla="*/ 126903 w 732"/>
                <a:gd name="T27" fmla="*/ 14419 h 724"/>
                <a:gd name="T28" fmla="*/ 104402 w 732"/>
                <a:gd name="T29" fmla="*/ 184744 h 724"/>
                <a:gd name="T30" fmla="*/ 900 w 732"/>
                <a:gd name="T31" fmla="*/ 141487 h 724"/>
                <a:gd name="T32" fmla="*/ 196204 w 732"/>
                <a:gd name="T33" fmla="*/ 281171 h 724"/>
                <a:gd name="T34" fmla="*/ 221404 w 732"/>
                <a:gd name="T35" fmla="*/ 248729 h 724"/>
                <a:gd name="T36" fmla="*/ 634513 w 732"/>
                <a:gd name="T37" fmla="*/ 63985 h 724"/>
                <a:gd name="T38" fmla="*/ 546311 w 732"/>
                <a:gd name="T39" fmla="*/ 0 h 724"/>
                <a:gd name="T40" fmla="*/ 309606 w 732"/>
                <a:gd name="T41" fmla="*/ 211780 h 724"/>
                <a:gd name="T42" fmla="*/ 275405 w 732"/>
                <a:gd name="T43" fmla="*/ 260444 h 724"/>
                <a:gd name="T44" fmla="*/ 246605 w 732"/>
                <a:gd name="T45" fmla="*/ 274863 h 724"/>
                <a:gd name="T46" fmla="*/ 250205 w 732"/>
                <a:gd name="T47" fmla="*/ 364982 h 724"/>
                <a:gd name="T48" fmla="*/ 58501 w 732"/>
                <a:gd name="T49" fmla="*/ 530801 h 724"/>
                <a:gd name="T50" fmla="*/ 37801 w 732"/>
                <a:gd name="T51" fmla="*/ 652462 h 724"/>
                <a:gd name="T52" fmla="*/ 136803 w 732"/>
                <a:gd name="T53" fmla="*/ 553331 h 724"/>
                <a:gd name="T54" fmla="*/ 291606 w 732"/>
                <a:gd name="T55" fmla="*/ 406437 h 724"/>
                <a:gd name="T56" fmla="*/ 378907 w 732"/>
                <a:gd name="T57" fmla="*/ 406437 h 724"/>
                <a:gd name="T58" fmla="*/ 404108 w 732"/>
                <a:gd name="T59" fmla="*/ 352366 h 724"/>
                <a:gd name="T60" fmla="*/ 441009 w 732"/>
                <a:gd name="T61" fmla="*/ 344255 h 724"/>
                <a:gd name="T62" fmla="*/ 634513 w 732"/>
                <a:gd name="T63" fmla="*/ 63985 h 7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32" h="724">
                  <a:moveTo>
                    <a:pt x="623" y="586"/>
                  </a:moveTo>
                  <a:cubicBezTo>
                    <a:pt x="644" y="586"/>
                    <a:pt x="661" y="603"/>
                    <a:pt x="661" y="624"/>
                  </a:cubicBezTo>
                  <a:cubicBezTo>
                    <a:pt x="661" y="645"/>
                    <a:pt x="644" y="662"/>
                    <a:pt x="623" y="662"/>
                  </a:cubicBezTo>
                  <a:cubicBezTo>
                    <a:pt x="602" y="662"/>
                    <a:pt x="585" y="645"/>
                    <a:pt x="585" y="624"/>
                  </a:cubicBezTo>
                  <a:cubicBezTo>
                    <a:pt x="585" y="603"/>
                    <a:pt x="602" y="586"/>
                    <a:pt x="623" y="586"/>
                  </a:cubicBezTo>
                  <a:close/>
                  <a:moveTo>
                    <a:pt x="479" y="421"/>
                  </a:moveTo>
                  <a:lnTo>
                    <a:pt x="489" y="441"/>
                  </a:lnTo>
                  <a:lnTo>
                    <a:pt x="468" y="461"/>
                  </a:lnTo>
                  <a:lnTo>
                    <a:pt x="449" y="480"/>
                  </a:lnTo>
                  <a:cubicBezTo>
                    <a:pt x="438" y="491"/>
                    <a:pt x="425" y="500"/>
                    <a:pt x="410" y="505"/>
                  </a:cubicBezTo>
                  <a:lnTo>
                    <a:pt x="539" y="633"/>
                  </a:lnTo>
                  <a:lnTo>
                    <a:pt x="600" y="715"/>
                  </a:lnTo>
                  <a:lnTo>
                    <a:pt x="632" y="724"/>
                  </a:lnTo>
                  <a:lnTo>
                    <a:pt x="722" y="633"/>
                  </a:lnTo>
                  <a:lnTo>
                    <a:pt x="713" y="600"/>
                  </a:lnTo>
                  <a:lnTo>
                    <a:pt x="632" y="540"/>
                  </a:lnTo>
                  <a:lnTo>
                    <a:pt x="511" y="419"/>
                  </a:lnTo>
                  <a:lnTo>
                    <a:pt x="499" y="431"/>
                  </a:lnTo>
                  <a:lnTo>
                    <a:pt x="479" y="421"/>
                  </a:lnTo>
                  <a:close/>
                  <a:moveTo>
                    <a:pt x="264" y="257"/>
                  </a:moveTo>
                  <a:lnTo>
                    <a:pt x="285" y="237"/>
                  </a:lnTo>
                  <a:lnTo>
                    <a:pt x="304" y="246"/>
                  </a:lnTo>
                  <a:lnTo>
                    <a:pt x="294" y="227"/>
                  </a:lnTo>
                  <a:lnTo>
                    <a:pt x="315" y="207"/>
                  </a:lnTo>
                  <a:lnTo>
                    <a:pt x="317" y="205"/>
                  </a:lnTo>
                  <a:cubicBezTo>
                    <a:pt x="322" y="193"/>
                    <a:pt x="325" y="181"/>
                    <a:pt x="325" y="170"/>
                  </a:cubicBezTo>
                  <a:cubicBezTo>
                    <a:pt x="325" y="84"/>
                    <a:pt x="242" y="0"/>
                    <a:pt x="156" y="1"/>
                  </a:cubicBezTo>
                  <a:cubicBezTo>
                    <a:pt x="156" y="1"/>
                    <a:pt x="146" y="11"/>
                    <a:pt x="141" y="16"/>
                  </a:cubicBezTo>
                  <a:cubicBezTo>
                    <a:pt x="210" y="85"/>
                    <a:pt x="204" y="74"/>
                    <a:pt x="204" y="116"/>
                  </a:cubicBezTo>
                  <a:cubicBezTo>
                    <a:pt x="204" y="151"/>
                    <a:pt x="149" y="205"/>
                    <a:pt x="116" y="205"/>
                  </a:cubicBezTo>
                  <a:cubicBezTo>
                    <a:pt x="72" y="205"/>
                    <a:pt x="86" y="212"/>
                    <a:pt x="16" y="142"/>
                  </a:cubicBezTo>
                  <a:cubicBezTo>
                    <a:pt x="10" y="147"/>
                    <a:pt x="1" y="157"/>
                    <a:pt x="1" y="157"/>
                  </a:cubicBezTo>
                  <a:cubicBezTo>
                    <a:pt x="2" y="243"/>
                    <a:pt x="83" y="325"/>
                    <a:pt x="169" y="325"/>
                  </a:cubicBezTo>
                  <a:cubicBezTo>
                    <a:pt x="185" y="325"/>
                    <a:pt x="201" y="320"/>
                    <a:pt x="218" y="312"/>
                  </a:cubicBezTo>
                  <a:lnTo>
                    <a:pt x="221" y="315"/>
                  </a:lnTo>
                  <a:cubicBezTo>
                    <a:pt x="226" y="301"/>
                    <a:pt x="234" y="288"/>
                    <a:pt x="246" y="276"/>
                  </a:cubicBezTo>
                  <a:lnTo>
                    <a:pt x="264" y="257"/>
                  </a:lnTo>
                  <a:close/>
                  <a:moveTo>
                    <a:pt x="705" y="71"/>
                  </a:moveTo>
                  <a:lnTo>
                    <a:pt x="655" y="20"/>
                  </a:lnTo>
                  <a:cubicBezTo>
                    <a:pt x="642" y="7"/>
                    <a:pt x="624" y="0"/>
                    <a:pt x="607" y="0"/>
                  </a:cubicBezTo>
                  <a:cubicBezTo>
                    <a:pt x="589" y="0"/>
                    <a:pt x="572" y="7"/>
                    <a:pt x="558" y="20"/>
                  </a:cubicBezTo>
                  <a:lnTo>
                    <a:pt x="344" y="235"/>
                  </a:lnTo>
                  <a:cubicBezTo>
                    <a:pt x="350" y="248"/>
                    <a:pt x="345" y="267"/>
                    <a:pt x="335" y="277"/>
                  </a:cubicBezTo>
                  <a:cubicBezTo>
                    <a:pt x="328" y="284"/>
                    <a:pt x="317" y="289"/>
                    <a:pt x="306" y="289"/>
                  </a:cubicBezTo>
                  <a:cubicBezTo>
                    <a:pt x="302" y="289"/>
                    <a:pt x="297" y="288"/>
                    <a:pt x="293" y="286"/>
                  </a:cubicBezTo>
                  <a:lnTo>
                    <a:pt x="274" y="305"/>
                  </a:lnTo>
                  <a:cubicBezTo>
                    <a:pt x="247" y="331"/>
                    <a:pt x="247" y="375"/>
                    <a:pt x="274" y="401"/>
                  </a:cubicBezTo>
                  <a:lnTo>
                    <a:pt x="278" y="405"/>
                  </a:lnTo>
                  <a:lnTo>
                    <a:pt x="110" y="572"/>
                  </a:lnTo>
                  <a:lnTo>
                    <a:pt x="65" y="589"/>
                  </a:lnTo>
                  <a:lnTo>
                    <a:pt x="0" y="682"/>
                  </a:lnTo>
                  <a:lnTo>
                    <a:pt x="42" y="724"/>
                  </a:lnTo>
                  <a:lnTo>
                    <a:pt x="135" y="659"/>
                  </a:lnTo>
                  <a:lnTo>
                    <a:pt x="152" y="614"/>
                  </a:lnTo>
                  <a:lnTo>
                    <a:pt x="319" y="447"/>
                  </a:lnTo>
                  <a:lnTo>
                    <a:pt x="324" y="451"/>
                  </a:lnTo>
                  <a:cubicBezTo>
                    <a:pt x="338" y="465"/>
                    <a:pt x="355" y="471"/>
                    <a:pt x="373" y="471"/>
                  </a:cubicBezTo>
                  <a:cubicBezTo>
                    <a:pt x="390" y="471"/>
                    <a:pt x="408" y="465"/>
                    <a:pt x="421" y="451"/>
                  </a:cubicBezTo>
                  <a:lnTo>
                    <a:pt x="440" y="433"/>
                  </a:lnTo>
                  <a:cubicBezTo>
                    <a:pt x="434" y="420"/>
                    <a:pt x="438" y="401"/>
                    <a:pt x="449" y="391"/>
                  </a:cubicBezTo>
                  <a:cubicBezTo>
                    <a:pt x="456" y="384"/>
                    <a:pt x="467" y="379"/>
                    <a:pt x="477" y="379"/>
                  </a:cubicBezTo>
                  <a:cubicBezTo>
                    <a:pt x="482" y="379"/>
                    <a:pt x="487" y="380"/>
                    <a:pt x="490" y="382"/>
                  </a:cubicBezTo>
                  <a:lnTo>
                    <a:pt x="705" y="167"/>
                  </a:lnTo>
                  <a:cubicBezTo>
                    <a:pt x="732" y="140"/>
                    <a:pt x="732" y="97"/>
                    <a:pt x="705"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2399"/>
            </a:p>
          </p:txBody>
        </p:sp>
      </p:grpSp>
      <p:sp>
        <p:nvSpPr>
          <p:cNvPr id="37" name="TextBox 36"/>
          <p:cNvSpPr txBox="1"/>
          <p:nvPr/>
        </p:nvSpPr>
        <p:spPr>
          <a:xfrm>
            <a:off x="2001485" y="1467365"/>
            <a:ext cx="3713630" cy="502573"/>
          </a:xfrm>
          <a:prstGeom prst="rect">
            <a:avLst/>
          </a:prstGeom>
          <a:noFill/>
        </p:spPr>
        <p:txBody>
          <a:bodyPr wrap="square" rtlCol="0">
            <a:spAutoFit/>
          </a:bodyPr>
          <a:lstStyle/>
          <a:p>
            <a:pPr algn="l"/>
            <a:r>
              <a:rPr lang="zh-CN" altLang="en-US" sz="2666" dirty="0">
                <a:latin typeface="黑体" pitchFamily="49" charset="-122"/>
              </a:rPr>
              <a:t>政府设立贷款担保基金</a:t>
            </a:r>
            <a:endParaRPr lang="zh-CN" altLang="zh-CN" sz="2666" dirty="0">
              <a:latin typeface="黑体" pitchFamily="49" charset="-122"/>
            </a:endParaRPr>
          </a:p>
        </p:txBody>
      </p:sp>
      <p:sp>
        <p:nvSpPr>
          <p:cNvPr id="38" name="TextBox 37"/>
          <p:cNvSpPr txBox="1"/>
          <p:nvPr/>
        </p:nvSpPr>
        <p:spPr>
          <a:xfrm>
            <a:off x="6096000" y="1467365"/>
            <a:ext cx="3713630" cy="502573"/>
          </a:xfrm>
          <a:prstGeom prst="rect">
            <a:avLst/>
          </a:prstGeom>
          <a:noFill/>
        </p:spPr>
        <p:txBody>
          <a:bodyPr wrap="square" rtlCol="0">
            <a:spAutoFit/>
          </a:bodyPr>
          <a:lstStyle/>
          <a:p>
            <a:r>
              <a:rPr lang="zh-CN" altLang="en-US" sz="2666" dirty="0">
                <a:latin typeface="黑体" pitchFamily="49" charset="-122"/>
              </a:rPr>
              <a:t>受托担保机构提供担保</a:t>
            </a:r>
            <a:endParaRPr lang="zh-CN" altLang="zh-CN" sz="2666" dirty="0">
              <a:latin typeface="黑体" pitchFamily="49" charset="-122"/>
            </a:endParaRPr>
          </a:p>
        </p:txBody>
      </p:sp>
      <p:sp>
        <p:nvSpPr>
          <p:cNvPr id="40" name="TextBox 39"/>
          <p:cNvSpPr txBox="1"/>
          <p:nvPr/>
        </p:nvSpPr>
        <p:spPr>
          <a:xfrm>
            <a:off x="2001485" y="5657102"/>
            <a:ext cx="3713630" cy="502573"/>
          </a:xfrm>
          <a:prstGeom prst="rect">
            <a:avLst/>
          </a:prstGeom>
          <a:noFill/>
        </p:spPr>
        <p:txBody>
          <a:bodyPr wrap="square" rtlCol="0">
            <a:spAutoFit/>
          </a:bodyPr>
          <a:lstStyle/>
          <a:p>
            <a:pPr algn="l"/>
            <a:r>
              <a:rPr lang="zh-CN" altLang="en-US" sz="2666" dirty="0">
                <a:latin typeface="黑体" pitchFamily="49" charset="-122"/>
              </a:rPr>
              <a:t>签约经办银行发放贷款</a:t>
            </a:r>
            <a:endParaRPr lang="zh-CN" altLang="zh-CN" sz="2666" dirty="0">
              <a:latin typeface="黑体" pitchFamily="49" charset="-122"/>
            </a:endParaRPr>
          </a:p>
        </p:txBody>
      </p:sp>
      <p:sp>
        <p:nvSpPr>
          <p:cNvPr id="41" name="TextBox 40"/>
          <p:cNvSpPr txBox="1"/>
          <p:nvPr/>
        </p:nvSpPr>
        <p:spPr>
          <a:xfrm>
            <a:off x="6191221" y="5657102"/>
            <a:ext cx="3713630" cy="502573"/>
          </a:xfrm>
          <a:prstGeom prst="rect">
            <a:avLst/>
          </a:prstGeom>
          <a:noFill/>
        </p:spPr>
        <p:txBody>
          <a:bodyPr wrap="square" rtlCol="0">
            <a:spAutoFit/>
          </a:bodyPr>
          <a:lstStyle/>
          <a:p>
            <a:r>
              <a:rPr lang="zh-CN" altLang="en-US" sz="2666" dirty="0">
                <a:latin typeface="黑体" pitchFamily="49" charset="-122"/>
              </a:rPr>
              <a:t>财政部门给予贷款贴息</a:t>
            </a:r>
            <a:endParaRPr lang="zh-CN" altLang="zh-CN" sz="2666" dirty="0">
              <a:latin typeface="黑体" pitchFamily="49" charset="-122"/>
            </a:endParaRPr>
          </a:p>
        </p:txBody>
      </p:sp>
    </p:spTree>
    <p:extLst>
      <p:ext uri="{BB962C8B-B14F-4D97-AF65-F5344CB8AC3E}">
        <p14:creationId xmlns:p14="http://schemas.microsoft.com/office/powerpoint/2010/main" val="3213712106"/>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arn(inVertical)">
                                      <p:cBhvr>
                                        <p:cTn id="10" dur="500"/>
                                        <p:tgtEl>
                                          <p:spTgt spid="80"/>
                                        </p:tgtEl>
                                      </p:cBhvr>
                                    </p:animEffect>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87"/>
                                        </p:tgtEl>
                                        <p:attrNameLst>
                                          <p:attrName>style.visibility</p:attrName>
                                        </p:attrNameLst>
                                      </p:cBhvr>
                                      <p:to>
                                        <p:strVal val="visible"/>
                                      </p:to>
                                    </p:set>
                                    <p:animEffect transition="in" filter="wipe(left)">
                                      <p:cBhvr>
                                        <p:cTn id="14" dur="500"/>
                                        <p:tgtEl>
                                          <p:spTgt spid="87"/>
                                        </p:tgtEl>
                                      </p:cBhvr>
                                    </p:animEffect>
                                  </p:childTnLst>
                                </p:cTn>
                              </p:par>
                            </p:childTnLst>
                          </p:cTn>
                        </p:par>
                        <p:par>
                          <p:cTn id="15" fill="hold">
                            <p:stCondLst>
                              <p:cond delay="150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70"/>
                                        </p:tgtEl>
                                        <p:attrNameLst>
                                          <p:attrName>style.visibility</p:attrName>
                                        </p:attrNameLst>
                                      </p:cBhvr>
                                      <p:to>
                                        <p:strVal val="visible"/>
                                      </p:to>
                                    </p:set>
                                    <p:animEffect transition="in" filter="wipe(left)">
                                      <p:cBhvr>
                                        <p:cTn id="22" dur="500"/>
                                        <p:tgtEl>
                                          <p:spTgt spid="70"/>
                                        </p:tgtEl>
                                      </p:cBhvr>
                                    </p:animEffect>
                                  </p:childTnLst>
                                </p:cTn>
                              </p:par>
                            </p:childTnLst>
                          </p:cTn>
                        </p:par>
                        <p:par>
                          <p:cTn id="23" fill="hold">
                            <p:stCondLst>
                              <p:cond delay="2500"/>
                            </p:stCondLst>
                            <p:childTnLst>
                              <p:par>
                                <p:cTn id="24" presetID="41" presetClass="entr" presetSubtype="0" fill="hold" grpId="0" nodeType="afterEffect">
                                  <p:stCondLst>
                                    <p:cond delay="0"/>
                                  </p:stCondLst>
                                  <p:iterate type="lt">
                                    <p:tmPct val="10000"/>
                                  </p:iterate>
                                  <p:childTnLst>
                                    <p:set>
                                      <p:cBhvr>
                                        <p:cTn id="25" dur="1" fill="hold">
                                          <p:stCondLst>
                                            <p:cond delay="0"/>
                                          </p:stCondLst>
                                        </p:cTn>
                                        <p:tgtEl>
                                          <p:spTgt spid="71"/>
                                        </p:tgtEl>
                                        <p:attrNameLst>
                                          <p:attrName>style.visibility</p:attrName>
                                        </p:attrNameLst>
                                      </p:cBhvr>
                                      <p:to>
                                        <p:strVal val="visible"/>
                                      </p:to>
                                    </p:set>
                                    <p:anim calcmode="lin" valueType="num">
                                      <p:cBhvr>
                                        <p:cTn id="26" dur="500" fill="hold"/>
                                        <p:tgtEl>
                                          <p:spTgt spid="71"/>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71"/>
                                        </p:tgtEl>
                                        <p:attrNameLst>
                                          <p:attrName>ppt_y</p:attrName>
                                        </p:attrNameLst>
                                      </p:cBhvr>
                                      <p:tavLst>
                                        <p:tav tm="0">
                                          <p:val>
                                            <p:strVal val="#ppt_y"/>
                                          </p:val>
                                        </p:tav>
                                        <p:tav tm="100000">
                                          <p:val>
                                            <p:strVal val="#ppt_y"/>
                                          </p:val>
                                        </p:tav>
                                      </p:tavLst>
                                    </p:anim>
                                    <p:anim calcmode="lin" valueType="num">
                                      <p:cBhvr>
                                        <p:cTn id="28" dur="500" fill="hold"/>
                                        <p:tgtEl>
                                          <p:spTgt spid="71"/>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71"/>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71"/>
                                        </p:tgtEl>
                                      </p:cBhvr>
                                    </p:animEffect>
                                  </p:childTnLst>
                                </p:cTn>
                              </p:par>
                            </p:childTnLst>
                          </p:cTn>
                        </p:par>
                        <p:par>
                          <p:cTn id="31" fill="hold">
                            <p:stCondLst>
                              <p:cond delay="3800"/>
                            </p:stCondLst>
                            <p:childTnLst>
                              <p:par>
                                <p:cTn id="32" presetID="1" presetClass="entr" presetSubtype="0" fill="hold" nodeType="afterEffect">
                                  <p:stCondLst>
                                    <p:cond delay="0"/>
                                  </p:stCondLst>
                                  <p:childTnLst>
                                    <p:set>
                                      <p:cBhvr>
                                        <p:cTn id="33" dur="1" fill="hold">
                                          <p:stCondLst>
                                            <p:cond delay="0"/>
                                          </p:stCondLst>
                                        </p:cTn>
                                        <p:tgtEl>
                                          <p:spTgt spid="7"/>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3"/>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5"/>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6"/>
                                        </p:tgtEl>
                                        <p:attrNameLst>
                                          <p:attrName>style.visibility</p:attrName>
                                        </p:attrNameLst>
                                      </p:cBhvr>
                                      <p:to>
                                        <p:strVal val="visible"/>
                                      </p:to>
                                    </p:set>
                                  </p:childTnLst>
                                </p:cTn>
                              </p:par>
                              <p:par>
                                <p:cTn id="40" presetID="56" presetClass="path" presetSubtype="0" accel="50000" decel="50000" fill="hold" nodeType="withEffect">
                                  <p:stCondLst>
                                    <p:cond delay="0"/>
                                  </p:stCondLst>
                                  <p:childTnLst>
                                    <p:animMotion origin="layout" path="M 1.46481E-6 -2.96296E-6 L -0.313 -0.10856 " pathEditMode="relative" rAng="0" ptsTypes="AA">
                                      <p:cBhvr>
                                        <p:cTn id="41" dur="1000" spd="-99900" fill="hold"/>
                                        <p:tgtEl>
                                          <p:spTgt spid="7"/>
                                        </p:tgtEl>
                                        <p:attrNameLst>
                                          <p:attrName>ppt_x,ppt_y</p:attrName>
                                        </p:attrNameLst>
                                      </p:cBhvr>
                                      <p:rCtr x="-15500" y="-5300"/>
                                    </p:animMotion>
                                  </p:childTnLst>
                                </p:cTn>
                              </p:par>
                              <p:par>
                                <p:cTn id="42" presetID="56" presetClass="path" presetSubtype="0" accel="50000" decel="50000" fill="hold" nodeType="withEffect">
                                  <p:stCondLst>
                                    <p:cond delay="0"/>
                                  </p:stCondLst>
                                  <p:childTnLst>
                                    <p:animMotion origin="layout" path="M 1.67816E-7 4.81481E-6 L 0.30831 0.12546 " pathEditMode="relative" rAng="0" ptsTypes="AA">
                                      <p:cBhvr>
                                        <p:cTn id="43" dur="1000" spd="-99900" fill="hold"/>
                                        <p:tgtEl>
                                          <p:spTgt spid="3"/>
                                        </p:tgtEl>
                                        <p:attrNameLst>
                                          <p:attrName>ppt_x,ppt_y</p:attrName>
                                        </p:attrNameLst>
                                      </p:cBhvr>
                                      <p:rCtr x="15400" y="6300"/>
                                    </p:animMotion>
                                  </p:childTnLst>
                                </p:cTn>
                              </p:par>
                              <p:par>
                                <p:cTn id="44" presetID="56" presetClass="path" presetSubtype="0" accel="50000" decel="50000" fill="hold" nodeType="withEffect">
                                  <p:stCondLst>
                                    <p:cond delay="0"/>
                                  </p:stCondLst>
                                  <p:childTnLst>
                                    <p:animMotion origin="layout" path="M -1.26838E-6 -4.81481E-6 L 0.30623 -0.10416 " pathEditMode="relative" rAng="0" ptsTypes="AA">
                                      <p:cBhvr>
                                        <p:cTn id="45" dur="1000" spd="-99900" fill="hold"/>
                                        <p:tgtEl>
                                          <p:spTgt spid="5"/>
                                        </p:tgtEl>
                                        <p:attrNameLst>
                                          <p:attrName>ppt_x,ppt_y</p:attrName>
                                        </p:attrNameLst>
                                      </p:cBhvr>
                                      <p:rCtr x="15300" y="-5100"/>
                                    </p:animMotion>
                                  </p:childTnLst>
                                </p:cTn>
                              </p:par>
                              <p:par>
                                <p:cTn id="46" presetID="56" presetClass="path" presetSubtype="0" accel="50000" decel="50000" fill="hold" nodeType="withEffect">
                                  <p:stCondLst>
                                    <p:cond delay="0"/>
                                  </p:stCondLst>
                                  <p:childTnLst>
                                    <p:animMotion origin="layout" path="M 4.06791E-6 -4.81481E-6 L -0.30923 0.12084 " pathEditMode="relative" rAng="0" ptsTypes="AA">
                                      <p:cBhvr>
                                        <p:cTn id="47" dur="1000" spd="-99900" fill="hold"/>
                                        <p:tgtEl>
                                          <p:spTgt spid="6"/>
                                        </p:tgtEl>
                                        <p:attrNameLst>
                                          <p:attrName>ppt_x,ppt_y</p:attrName>
                                        </p:attrNameLst>
                                      </p:cBhvr>
                                      <p:rCtr x="-15400" y="6000"/>
                                    </p:animMotion>
                                  </p:childTnLst>
                                </p:cTn>
                              </p:par>
                            </p:childTnLst>
                          </p:cTn>
                        </p:par>
                        <p:par>
                          <p:cTn id="48" fill="hold">
                            <p:stCondLst>
                              <p:cond delay="4800"/>
                            </p:stCondLst>
                            <p:childTnLst>
                              <p:par>
                                <p:cTn id="49" presetID="22" presetClass="entr" presetSubtype="8" fill="hold" grpId="0" nodeType="afterEffect">
                                  <p:stCondLst>
                                    <p:cond delay="0"/>
                                  </p:stCondLst>
                                  <p:childTnLst>
                                    <p:set>
                                      <p:cBhvr>
                                        <p:cTn id="50" dur="1" fill="hold">
                                          <p:stCondLst>
                                            <p:cond delay="0"/>
                                          </p:stCondLst>
                                        </p:cTn>
                                        <p:tgtEl>
                                          <p:spTgt spid="66"/>
                                        </p:tgtEl>
                                        <p:attrNameLst>
                                          <p:attrName>style.visibility</p:attrName>
                                        </p:attrNameLst>
                                      </p:cBhvr>
                                      <p:to>
                                        <p:strVal val="visible"/>
                                      </p:to>
                                    </p:set>
                                    <p:animEffect transition="in" filter="wipe(left)">
                                      <p:cBhvr>
                                        <p:cTn id="51" dur="500"/>
                                        <p:tgtEl>
                                          <p:spTgt spid="66"/>
                                        </p:tgtEl>
                                      </p:cBhvr>
                                    </p:animEffect>
                                  </p:childTnLst>
                                </p:cTn>
                              </p:par>
                              <p:par>
                                <p:cTn id="52" presetID="22" presetClass="entr" presetSubtype="2" fill="hold" grpId="0" nodeType="withEffect">
                                  <p:stCondLst>
                                    <p:cond delay="0"/>
                                  </p:stCondLst>
                                  <p:childTnLst>
                                    <p:set>
                                      <p:cBhvr>
                                        <p:cTn id="53" dur="1" fill="hold">
                                          <p:stCondLst>
                                            <p:cond delay="0"/>
                                          </p:stCondLst>
                                        </p:cTn>
                                        <p:tgtEl>
                                          <p:spTgt spid="69"/>
                                        </p:tgtEl>
                                        <p:attrNameLst>
                                          <p:attrName>style.visibility</p:attrName>
                                        </p:attrNameLst>
                                      </p:cBhvr>
                                      <p:to>
                                        <p:strVal val="visible"/>
                                      </p:to>
                                    </p:set>
                                    <p:animEffect transition="in" filter="wipe(right)">
                                      <p:cBhvr>
                                        <p:cTn id="54" dur="500"/>
                                        <p:tgtEl>
                                          <p:spTgt spid="69"/>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wipe(left)">
                                      <p:cBhvr>
                                        <p:cTn id="57" dur="500"/>
                                        <p:tgtEl>
                                          <p:spTgt spid="68"/>
                                        </p:tgtEl>
                                      </p:cBhvr>
                                    </p:animEffect>
                                  </p:childTnLst>
                                </p:cTn>
                              </p:par>
                            </p:childTnLst>
                          </p:cTn>
                        </p:par>
                        <p:par>
                          <p:cTn id="58" fill="hold">
                            <p:stCondLst>
                              <p:cond delay="5300"/>
                            </p:stCondLst>
                            <p:childTnLst>
                              <p:par>
                                <p:cTn id="59" presetID="41" presetClass="entr" presetSubtype="0" fill="hold" grpId="0" nodeType="afterEffect">
                                  <p:stCondLst>
                                    <p:cond delay="0"/>
                                  </p:stCondLst>
                                  <p:iterate type="lt">
                                    <p:tmPct val="6667"/>
                                  </p:iterate>
                                  <p:childTnLst>
                                    <p:set>
                                      <p:cBhvr>
                                        <p:cTn id="60" dur="1" fill="hold">
                                          <p:stCondLst>
                                            <p:cond delay="0"/>
                                          </p:stCondLst>
                                        </p:cTn>
                                        <p:tgtEl>
                                          <p:spTgt spid="37"/>
                                        </p:tgtEl>
                                        <p:attrNameLst>
                                          <p:attrName>style.visibility</p:attrName>
                                        </p:attrNameLst>
                                      </p:cBhvr>
                                      <p:to>
                                        <p:strVal val="visible"/>
                                      </p:to>
                                    </p:set>
                                    <p:anim calcmode="lin" valueType="num">
                                      <p:cBhvr>
                                        <p:cTn id="61" dur="500" fill="hold"/>
                                        <p:tgtEl>
                                          <p:spTgt spid="37"/>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37"/>
                                        </p:tgtEl>
                                        <p:attrNameLst>
                                          <p:attrName>ppt_y</p:attrName>
                                        </p:attrNameLst>
                                      </p:cBhvr>
                                      <p:tavLst>
                                        <p:tav tm="0">
                                          <p:val>
                                            <p:strVal val="#ppt_y"/>
                                          </p:val>
                                        </p:tav>
                                        <p:tav tm="100000">
                                          <p:val>
                                            <p:strVal val="#ppt_y"/>
                                          </p:val>
                                        </p:tav>
                                      </p:tavLst>
                                    </p:anim>
                                    <p:anim calcmode="lin" valueType="num">
                                      <p:cBhvr>
                                        <p:cTn id="63" dur="500" fill="hold"/>
                                        <p:tgtEl>
                                          <p:spTgt spid="37"/>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37"/>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37"/>
                                        </p:tgtEl>
                                      </p:cBhvr>
                                    </p:animEffect>
                                  </p:childTnLst>
                                </p:cTn>
                              </p:par>
                            </p:childTnLst>
                          </p:cTn>
                        </p:par>
                        <p:par>
                          <p:cTn id="66" fill="hold">
                            <p:stCondLst>
                              <p:cond delay="6100"/>
                            </p:stCondLst>
                            <p:childTnLst>
                              <p:par>
                                <p:cTn id="67" presetID="41" presetClass="entr" presetSubtype="0" fill="hold" grpId="0" nodeType="afterEffect">
                                  <p:stCondLst>
                                    <p:cond delay="0"/>
                                  </p:stCondLst>
                                  <p:iterate type="lt">
                                    <p:tmPct val="6667"/>
                                  </p:iterate>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ppt_x</p:attrName>
                                        </p:attrNameLst>
                                      </p:cBhvr>
                                      <p:tavLst>
                                        <p:tav tm="0">
                                          <p:val>
                                            <p:strVal val="#ppt_x"/>
                                          </p:val>
                                        </p:tav>
                                        <p:tav tm="50000">
                                          <p:val>
                                            <p:strVal val="#ppt_x+.1"/>
                                          </p:val>
                                        </p:tav>
                                        <p:tav tm="100000">
                                          <p:val>
                                            <p:strVal val="#ppt_x"/>
                                          </p:val>
                                        </p:tav>
                                      </p:tavLst>
                                    </p:anim>
                                    <p:anim calcmode="lin" valueType="num">
                                      <p:cBhvr>
                                        <p:cTn id="70" dur="500" fill="hold"/>
                                        <p:tgtEl>
                                          <p:spTgt spid="38"/>
                                        </p:tgtEl>
                                        <p:attrNameLst>
                                          <p:attrName>ppt_y</p:attrName>
                                        </p:attrNameLst>
                                      </p:cBhvr>
                                      <p:tavLst>
                                        <p:tav tm="0">
                                          <p:val>
                                            <p:strVal val="#ppt_y"/>
                                          </p:val>
                                        </p:tav>
                                        <p:tav tm="100000">
                                          <p:val>
                                            <p:strVal val="#ppt_y"/>
                                          </p:val>
                                        </p:tav>
                                      </p:tavLst>
                                    </p:anim>
                                    <p:anim calcmode="lin" valueType="num">
                                      <p:cBhvr>
                                        <p:cTn id="71" dur="500" fill="hold"/>
                                        <p:tgtEl>
                                          <p:spTgt spid="38"/>
                                        </p:tgtEl>
                                        <p:attrNameLst>
                                          <p:attrName>ppt_h</p:attrName>
                                        </p:attrNameLst>
                                      </p:cBhvr>
                                      <p:tavLst>
                                        <p:tav tm="0">
                                          <p:val>
                                            <p:strVal val="#ppt_h/10"/>
                                          </p:val>
                                        </p:tav>
                                        <p:tav tm="50000">
                                          <p:val>
                                            <p:strVal val="#ppt_h+.01"/>
                                          </p:val>
                                        </p:tav>
                                        <p:tav tm="100000">
                                          <p:val>
                                            <p:strVal val="#ppt_h"/>
                                          </p:val>
                                        </p:tav>
                                      </p:tavLst>
                                    </p:anim>
                                    <p:anim calcmode="lin" valueType="num">
                                      <p:cBhvr>
                                        <p:cTn id="72" dur="500" fill="hold"/>
                                        <p:tgtEl>
                                          <p:spTgt spid="38"/>
                                        </p:tgtEl>
                                        <p:attrNameLst>
                                          <p:attrName>ppt_w</p:attrName>
                                        </p:attrNameLst>
                                      </p:cBhvr>
                                      <p:tavLst>
                                        <p:tav tm="0">
                                          <p:val>
                                            <p:strVal val="#ppt_w/10"/>
                                          </p:val>
                                        </p:tav>
                                        <p:tav tm="50000">
                                          <p:val>
                                            <p:strVal val="#ppt_w+.01"/>
                                          </p:val>
                                        </p:tav>
                                        <p:tav tm="100000">
                                          <p:val>
                                            <p:strVal val="#ppt_w"/>
                                          </p:val>
                                        </p:tav>
                                      </p:tavLst>
                                    </p:anim>
                                    <p:animEffect transition="in" filter="fade">
                                      <p:cBhvr>
                                        <p:cTn id="73" dur="500" tmFilter="0,0; .5, 1; 1, 1"/>
                                        <p:tgtEl>
                                          <p:spTgt spid="38"/>
                                        </p:tgtEl>
                                      </p:cBhvr>
                                    </p:animEffect>
                                  </p:childTnLst>
                                </p:cTn>
                              </p:par>
                            </p:childTnLst>
                          </p:cTn>
                        </p:par>
                        <p:par>
                          <p:cTn id="74" fill="hold">
                            <p:stCondLst>
                              <p:cond delay="6900"/>
                            </p:stCondLst>
                            <p:childTnLst>
                              <p:par>
                                <p:cTn id="75" presetID="22" presetClass="entr" presetSubtype="8"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wipe(left)">
                                      <p:cBhvr>
                                        <p:cTn id="77" dur="500"/>
                                        <p:tgtEl>
                                          <p:spTgt spid="39"/>
                                        </p:tgtEl>
                                      </p:cBhvr>
                                    </p:animEffect>
                                  </p:childTnLst>
                                </p:cTn>
                              </p:par>
                            </p:childTnLst>
                          </p:cTn>
                        </p:par>
                        <p:par>
                          <p:cTn id="78" fill="hold">
                            <p:stCondLst>
                              <p:cond delay="7400"/>
                            </p:stCondLst>
                            <p:childTnLst>
                              <p:par>
                                <p:cTn id="79" presetID="41" presetClass="entr" presetSubtype="0" fill="hold" grpId="0" nodeType="afterEffect">
                                  <p:stCondLst>
                                    <p:cond delay="0"/>
                                  </p:stCondLst>
                                  <p:iterate type="lt">
                                    <p:tmPct val="6667"/>
                                  </p:iterate>
                                  <p:childTnLst>
                                    <p:set>
                                      <p:cBhvr>
                                        <p:cTn id="80" dur="1" fill="hold">
                                          <p:stCondLst>
                                            <p:cond delay="0"/>
                                          </p:stCondLst>
                                        </p:cTn>
                                        <p:tgtEl>
                                          <p:spTgt spid="40"/>
                                        </p:tgtEl>
                                        <p:attrNameLst>
                                          <p:attrName>style.visibility</p:attrName>
                                        </p:attrNameLst>
                                      </p:cBhvr>
                                      <p:to>
                                        <p:strVal val="visible"/>
                                      </p:to>
                                    </p:set>
                                    <p:anim calcmode="lin" valueType="num">
                                      <p:cBhvr>
                                        <p:cTn id="81" dur="500" fill="hold"/>
                                        <p:tgtEl>
                                          <p:spTgt spid="40"/>
                                        </p:tgtEl>
                                        <p:attrNameLst>
                                          <p:attrName>ppt_x</p:attrName>
                                        </p:attrNameLst>
                                      </p:cBhvr>
                                      <p:tavLst>
                                        <p:tav tm="0">
                                          <p:val>
                                            <p:strVal val="#ppt_x"/>
                                          </p:val>
                                        </p:tav>
                                        <p:tav tm="50000">
                                          <p:val>
                                            <p:strVal val="#ppt_x+.1"/>
                                          </p:val>
                                        </p:tav>
                                        <p:tav tm="100000">
                                          <p:val>
                                            <p:strVal val="#ppt_x"/>
                                          </p:val>
                                        </p:tav>
                                      </p:tavLst>
                                    </p:anim>
                                    <p:anim calcmode="lin" valueType="num">
                                      <p:cBhvr>
                                        <p:cTn id="82" dur="500" fill="hold"/>
                                        <p:tgtEl>
                                          <p:spTgt spid="40"/>
                                        </p:tgtEl>
                                        <p:attrNameLst>
                                          <p:attrName>ppt_y</p:attrName>
                                        </p:attrNameLst>
                                      </p:cBhvr>
                                      <p:tavLst>
                                        <p:tav tm="0">
                                          <p:val>
                                            <p:strVal val="#ppt_y"/>
                                          </p:val>
                                        </p:tav>
                                        <p:tav tm="100000">
                                          <p:val>
                                            <p:strVal val="#ppt_y"/>
                                          </p:val>
                                        </p:tav>
                                      </p:tavLst>
                                    </p:anim>
                                    <p:anim calcmode="lin" valueType="num">
                                      <p:cBhvr>
                                        <p:cTn id="83" dur="500" fill="hold"/>
                                        <p:tgtEl>
                                          <p:spTgt spid="40"/>
                                        </p:tgtEl>
                                        <p:attrNameLst>
                                          <p:attrName>ppt_h</p:attrName>
                                        </p:attrNameLst>
                                      </p:cBhvr>
                                      <p:tavLst>
                                        <p:tav tm="0">
                                          <p:val>
                                            <p:strVal val="#ppt_h/10"/>
                                          </p:val>
                                        </p:tav>
                                        <p:tav tm="50000">
                                          <p:val>
                                            <p:strVal val="#ppt_h+.01"/>
                                          </p:val>
                                        </p:tav>
                                        <p:tav tm="100000">
                                          <p:val>
                                            <p:strVal val="#ppt_h"/>
                                          </p:val>
                                        </p:tav>
                                      </p:tavLst>
                                    </p:anim>
                                    <p:anim calcmode="lin" valueType="num">
                                      <p:cBhvr>
                                        <p:cTn id="84" dur="500" fill="hold"/>
                                        <p:tgtEl>
                                          <p:spTgt spid="40"/>
                                        </p:tgtEl>
                                        <p:attrNameLst>
                                          <p:attrName>ppt_w</p:attrName>
                                        </p:attrNameLst>
                                      </p:cBhvr>
                                      <p:tavLst>
                                        <p:tav tm="0">
                                          <p:val>
                                            <p:strVal val="#ppt_w/10"/>
                                          </p:val>
                                        </p:tav>
                                        <p:tav tm="50000">
                                          <p:val>
                                            <p:strVal val="#ppt_w+.01"/>
                                          </p:val>
                                        </p:tav>
                                        <p:tav tm="100000">
                                          <p:val>
                                            <p:strVal val="#ppt_w"/>
                                          </p:val>
                                        </p:tav>
                                      </p:tavLst>
                                    </p:anim>
                                    <p:animEffect transition="in" filter="fade">
                                      <p:cBhvr>
                                        <p:cTn id="85" dur="500" tmFilter="0,0; .5, 1; 1, 1"/>
                                        <p:tgtEl>
                                          <p:spTgt spid="40"/>
                                        </p:tgtEl>
                                      </p:cBhvr>
                                    </p:animEffect>
                                  </p:childTnLst>
                                </p:cTn>
                              </p:par>
                            </p:childTnLst>
                          </p:cTn>
                        </p:par>
                        <p:par>
                          <p:cTn id="86" fill="hold">
                            <p:stCondLst>
                              <p:cond delay="8200"/>
                            </p:stCondLst>
                            <p:childTnLst>
                              <p:par>
                                <p:cTn id="87" presetID="41" presetClass="entr" presetSubtype="0" fill="hold" grpId="0" nodeType="afterEffect">
                                  <p:stCondLst>
                                    <p:cond delay="0"/>
                                  </p:stCondLst>
                                  <p:iterate type="lt">
                                    <p:tmPct val="6667"/>
                                  </p:iterate>
                                  <p:childTnLst>
                                    <p:set>
                                      <p:cBhvr>
                                        <p:cTn id="88" dur="1" fill="hold">
                                          <p:stCondLst>
                                            <p:cond delay="0"/>
                                          </p:stCondLst>
                                        </p:cTn>
                                        <p:tgtEl>
                                          <p:spTgt spid="41"/>
                                        </p:tgtEl>
                                        <p:attrNameLst>
                                          <p:attrName>style.visibility</p:attrName>
                                        </p:attrNameLst>
                                      </p:cBhvr>
                                      <p:to>
                                        <p:strVal val="visible"/>
                                      </p:to>
                                    </p:set>
                                    <p:anim calcmode="lin" valueType="num">
                                      <p:cBhvr>
                                        <p:cTn id="89" dur="500" fill="hold"/>
                                        <p:tgtEl>
                                          <p:spTgt spid="41"/>
                                        </p:tgtEl>
                                        <p:attrNameLst>
                                          <p:attrName>ppt_x</p:attrName>
                                        </p:attrNameLst>
                                      </p:cBhvr>
                                      <p:tavLst>
                                        <p:tav tm="0">
                                          <p:val>
                                            <p:strVal val="#ppt_x"/>
                                          </p:val>
                                        </p:tav>
                                        <p:tav tm="50000">
                                          <p:val>
                                            <p:strVal val="#ppt_x+.1"/>
                                          </p:val>
                                        </p:tav>
                                        <p:tav tm="100000">
                                          <p:val>
                                            <p:strVal val="#ppt_x"/>
                                          </p:val>
                                        </p:tav>
                                      </p:tavLst>
                                    </p:anim>
                                    <p:anim calcmode="lin" valueType="num">
                                      <p:cBhvr>
                                        <p:cTn id="90" dur="500" fill="hold"/>
                                        <p:tgtEl>
                                          <p:spTgt spid="41"/>
                                        </p:tgtEl>
                                        <p:attrNameLst>
                                          <p:attrName>ppt_y</p:attrName>
                                        </p:attrNameLst>
                                      </p:cBhvr>
                                      <p:tavLst>
                                        <p:tav tm="0">
                                          <p:val>
                                            <p:strVal val="#ppt_y"/>
                                          </p:val>
                                        </p:tav>
                                        <p:tav tm="100000">
                                          <p:val>
                                            <p:strVal val="#ppt_y"/>
                                          </p:val>
                                        </p:tav>
                                      </p:tavLst>
                                    </p:anim>
                                    <p:anim calcmode="lin" valueType="num">
                                      <p:cBhvr>
                                        <p:cTn id="91" dur="500" fill="hold"/>
                                        <p:tgtEl>
                                          <p:spTgt spid="41"/>
                                        </p:tgtEl>
                                        <p:attrNameLst>
                                          <p:attrName>ppt_h</p:attrName>
                                        </p:attrNameLst>
                                      </p:cBhvr>
                                      <p:tavLst>
                                        <p:tav tm="0">
                                          <p:val>
                                            <p:strVal val="#ppt_h/10"/>
                                          </p:val>
                                        </p:tav>
                                        <p:tav tm="50000">
                                          <p:val>
                                            <p:strVal val="#ppt_h+.01"/>
                                          </p:val>
                                        </p:tav>
                                        <p:tav tm="100000">
                                          <p:val>
                                            <p:strVal val="#ppt_h"/>
                                          </p:val>
                                        </p:tav>
                                      </p:tavLst>
                                    </p:anim>
                                    <p:anim calcmode="lin" valueType="num">
                                      <p:cBhvr>
                                        <p:cTn id="92" dur="500" fill="hold"/>
                                        <p:tgtEl>
                                          <p:spTgt spid="41"/>
                                        </p:tgtEl>
                                        <p:attrNameLst>
                                          <p:attrName>ppt_w</p:attrName>
                                        </p:attrNameLst>
                                      </p:cBhvr>
                                      <p:tavLst>
                                        <p:tav tm="0">
                                          <p:val>
                                            <p:strVal val="#ppt_w/10"/>
                                          </p:val>
                                        </p:tav>
                                        <p:tav tm="50000">
                                          <p:val>
                                            <p:strVal val="#ppt_w+.01"/>
                                          </p:val>
                                        </p:tav>
                                        <p:tav tm="100000">
                                          <p:val>
                                            <p:strVal val="#ppt_w"/>
                                          </p:val>
                                        </p:tav>
                                      </p:tavLst>
                                    </p:anim>
                                    <p:animEffect transition="in" filter="fade">
                                      <p:cBhvr>
                                        <p:cTn id="93" dur="500" tmFilter="0,0; .5, 1; 1, 1"/>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80" grpId="0" animBg="1"/>
      <p:bldP spid="87" grpId="0"/>
      <p:bldP spid="66" grpId="0" animBg="1"/>
      <p:bldP spid="68" grpId="0" animBg="1"/>
      <p:bldP spid="69" grpId="0" animBg="1"/>
      <p:bldP spid="70" grpId="0" animBg="1" autoUpdateAnimBg="0"/>
      <p:bldP spid="71" grpId="0"/>
      <p:bldP spid="37" grpId="0"/>
      <p:bldP spid="38" grpId="0"/>
      <p:bldP spid="40" grpId="0"/>
      <p:bldP spid="4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grpSp>
        <p:nvGrpSpPr>
          <p:cNvPr id="3"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grpSp>
        <p:nvGrpSpPr>
          <p:cNvPr id="5" name="组合 2"/>
          <p:cNvGrpSpPr/>
          <p:nvPr/>
        </p:nvGrpSpPr>
        <p:grpSpPr>
          <a:xfrm>
            <a:off x="1049272" y="2616451"/>
            <a:ext cx="2620381" cy="2258948"/>
            <a:chOff x="686594" y="1868411"/>
            <a:chExt cx="1965892" cy="1694734"/>
          </a:xfrm>
        </p:grpSpPr>
        <p:sp>
          <p:nvSpPr>
            <p:cNvPr id="2" name="六边形 1"/>
            <p:cNvSpPr/>
            <p:nvPr/>
          </p:nvSpPr>
          <p:spPr>
            <a:xfrm>
              <a:off x="686594" y="1868411"/>
              <a:ext cx="1965892" cy="1694734"/>
            </a:xfrm>
            <a:prstGeom prst="hexag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sp>
          <p:nvSpPr>
            <p:cNvPr id="44" name="矩形 43"/>
            <p:cNvSpPr/>
            <p:nvPr/>
          </p:nvSpPr>
          <p:spPr>
            <a:xfrm>
              <a:off x="1286646" y="2263697"/>
              <a:ext cx="840119" cy="861715"/>
            </a:xfrm>
            <a:prstGeom prst="rect">
              <a:avLst/>
            </a:prstGeom>
            <a:noFill/>
            <a:ln>
              <a:noFill/>
            </a:ln>
          </p:spPr>
          <p:txBody>
            <a:bodyPr wrap="square" lIns="121870" tIns="60936" rIns="121870" bIns="60936">
              <a:spAutoFit/>
            </a:bodyPr>
            <a:lstStyle/>
            <a:p>
              <a:pPr algn="l">
                <a:buFont typeface="Arial" charset="0"/>
                <a:buNone/>
              </a:pPr>
              <a:r>
                <a:rPr lang="zh-CN" altLang="en-US" sz="3332" dirty="0">
                  <a:solidFill>
                    <a:schemeClr val="bg1"/>
                  </a:solidFill>
                  <a:latin typeface="微软雅黑" pitchFamily="34" charset="-122"/>
                  <a:ea typeface="微软雅黑" pitchFamily="34" charset="-122"/>
                  <a:cs typeface="Arial" panose="020B0604020202020204" pitchFamily="34" charset="0"/>
                </a:rPr>
                <a:t>贷款对象</a:t>
              </a:r>
            </a:p>
          </p:txBody>
        </p:sp>
      </p:grpSp>
      <p:sp>
        <p:nvSpPr>
          <p:cNvPr id="31" name="文本1"/>
          <p:cNvSpPr>
            <a:spLocks noChangeArrowheads="1"/>
          </p:cNvSpPr>
          <p:nvPr/>
        </p:nvSpPr>
        <p:spPr bwMode="gray">
          <a:xfrm>
            <a:off x="3753522" y="1524574"/>
            <a:ext cx="7236816" cy="4475400"/>
          </a:xfrm>
          <a:prstGeom prst="roundRect">
            <a:avLst>
              <a:gd name="adj" fmla="val 11505"/>
            </a:avLst>
          </a:prstGeom>
          <a:solidFill>
            <a:schemeClr val="accent3">
              <a:lumMod val="20000"/>
              <a:lumOff val="80000"/>
            </a:schemeClr>
          </a:solidFill>
          <a:ln w="28575" cap="flat" cmpd="sng" algn="ctr">
            <a:noFill/>
            <a:prstDash val="solid"/>
          </a:ln>
          <a:effectLst/>
          <a:extLst/>
        </p:spPr>
        <p:txBody>
          <a:bodyPr lIns="91424" tIns="45713" rIns="91424" bIns="45713"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nSpc>
                <a:spcPct val="150000"/>
              </a:lnSpc>
              <a:defRPr/>
            </a:pPr>
            <a:r>
              <a:rPr lang="zh-CN" altLang="en-US" sz="3732" dirty="0">
                <a:latin typeface="黑体" pitchFamily="49" charset="-122"/>
                <a:ea typeface="黑体" pitchFamily="49" charset="-122"/>
              </a:rPr>
              <a:t>    在本市注册经营、资信良好、有具体经营项目的小型微型企业、个体工商户、农民专业合作社、民办非企业单位</a:t>
            </a:r>
            <a:r>
              <a:rPr lang="zh-CN" altLang="en-US" sz="3732" dirty="0">
                <a:solidFill>
                  <a:srgbClr val="FF0000"/>
                </a:solidFill>
                <a:latin typeface="黑体" pitchFamily="49" charset="-122"/>
                <a:ea typeface="黑体" pitchFamily="49" charset="-122"/>
              </a:rPr>
              <a:t>等</a:t>
            </a:r>
            <a:r>
              <a:rPr lang="zh-CN" altLang="en-US" sz="3732" dirty="0">
                <a:latin typeface="黑体" pitchFamily="49" charset="-122"/>
                <a:ea typeface="黑体" pitchFamily="49" charset="-122"/>
              </a:rPr>
              <a:t>创业主体。</a:t>
            </a:r>
            <a:endParaRPr lang="zh-CN" altLang="zh-CN" sz="3732" dirty="0">
              <a:solidFill>
                <a:schemeClr val="accent3">
                  <a:lumMod val="75000"/>
                </a:schemeClr>
              </a:solidFill>
              <a:latin typeface="黑体" pitchFamily="49" charset="-122"/>
              <a:ea typeface="黑体" pitchFamily="49" charset="-122"/>
            </a:endParaRPr>
          </a:p>
        </p:txBody>
      </p:sp>
      <p:sp>
        <p:nvSpPr>
          <p:cNvPr id="17" name="矩形 3"/>
          <p:cNvSpPr>
            <a:spLocks noChangeArrowheads="1"/>
          </p:cNvSpPr>
          <p:nvPr/>
        </p:nvSpPr>
        <p:spPr bwMode="auto">
          <a:xfrm>
            <a:off x="1527609" y="266687"/>
            <a:ext cx="1958127"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b="1" dirty="0">
                <a:solidFill>
                  <a:srgbClr val="0067B4"/>
                </a:solidFill>
                <a:latin typeface="Arial" panose="020B0604020202020204" pitchFamily="34" charset="0"/>
                <a:cs typeface="Arial" panose="020B0604020202020204" pitchFamily="34" charset="0"/>
              </a:rPr>
              <a:t>贷款对象</a:t>
            </a:r>
          </a:p>
        </p:txBody>
      </p:sp>
    </p:spTree>
    <p:extLst>
      <p:ext uri="{BB962C8B-B14F-4D97-AF65-F5344CB8AC3E}">
        <p14:creationId xmlns:p14="http://schemas.microsoft.com/office/powerpoint/2010/main" val="3015163479"/>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arn(inVertical)">
                                      <p:cBhvr>
                                        <p:cTn id="10" dur="500"/>
                                        <p:tgtEl>
                                          <p:spTgt spid="80"/>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500"/>
                            </p:stCondLst>
                            <p:childTnLst>
                              <p:par>
                                <p:cTn id="16" presetID="35" presetClass="entr" presetSubtype="0"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anim calcmode="lin" valueType="num">
                                      <p:cBhvr>
                                        <p:cTn id="19" dur="500" fill="hold"/>
                                        <p:tgtEl>
                                          <p:spTgt spid="5"/>
                                        </p:tgtEl>
                                        <p:attrNameLst>
                                          <p:attrName>style.rotation</p:attrName>
                                        </p:attrNameLst>
                                      </p:cBhvr>
                                      <p:tavLst>
                                        <p:tav tm="0">
                                          <p:val>
                                            <p:fltVal val="720"/>
                                          </p:val>
                                        </p:tav>
                                        <p:tav tm="100000">
                                          <p:val>
                                            <p:fltVal val="0"/>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 calcmode="lin" valueType="num">
                                      <p:cBhvr>
                                        <p:cTn id="21" dur="500" fill="hold"/>
                                        <p:tgtEl>
                                          <p:spTgt spid="5"/>
                                        </p:tgtEl>
                                        <p:attrNameLst>
                                          <p:attrName>ppt_w</p:attrName>
                                        </p:attrNameLst>
                                      </p:cBhvr>
                                      <p:tavLst>
                                        <p:tav tm="0">
                                          <p:val>
                                            <p:fltVal val="0"/>
                                          </p:val>
                                        </p:tav>
                                        <p:tav tm="100000">
                                          <p:val>
                                            <p:strVal val="#ppt_w"/>
                                          </p:val>
                                        </p:tav>
                                      </p:tavLst>
                                    </p:anim>
                                  </p:childTnLst>
                                </p:cTn>
                              </p:par>
                              <p:par>
                                <p:cTn id="22" presetID="22" presetClass="entr" presetSubtype="8"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wipe(left)">
                                      <p:cBhvr>
                                        <p:cTn id="24" dur="500"/>
                                        <p:tgtEl>
                                          <p:spTgt spid="31"/>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left)">
                                      <p:cBhvr>
                                        <p:cTn id="2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31" grpId="0" animBg="1"/>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sp>
        <p:nvSpPr>
          <p:cNvPr id="87" name="矩形 3"/>
          <p:cNvSpPr>
            <a:spLocks noChangeArrowheads="1"/>
          </p:cNvSpPr>
          <p:nvPr/>
        </p:nvSpPr>
        <p:spPr bwMode="auto">
          <a:xfrm>
            <a:off x="1527608" y="266687"/>
            <a:ext cx="4854055"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b="1" dirty="0">
                <a:solidFill>
                  <a:srgbClr val="0067B4"/>
                </a:solidFill>
                <a:latin typeface="Arial" panose="020B0604020202020204" pitchFamily="34" charset="0"/>
                <a:cs typeface="Arial" panose="020B0604020202020204" pitchFamily="34" charset="0"/>
              </a:rPr>
              <a:t>贷款类型</a:t>
            </a: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809499" y="1919760"/>
            <a:ext cx="4857122" cy="2461571"/>
          </a:xfrm>
          <a:prstGeom prst="rect">
            <a:avLst/>
          </a:prstGeom>
          <a:noFill/>
        </p:spPr>
        <p:txBody>
          <a:bodyPr wrap="square" lIns="0" tIns="0" rIns="0" bIns="0" rtlCol="0">
            <a:spAutoFit/>
          </a:bodyPr>
          <a:lstStyle>
            <a:defPPr>
              <a:defRPr lang="zh-CN"/>
            </a:defPPr>
            <a:lvl1pPr>
              <a:defRPr sz="1000">
                <a:solidFill>
                  <a:schemeClr val="tx1">
                    <a:lumMod val="65000"/>
                    <a:lumOff val="35000"/>
                  </a:schemeClr>
                </a:solidFill>
                <a:latin typeface="微软雅黑" pitchFamily="34" charset="-122"/>
                <a:ea typeface="微软雅黑" pitchFamily="34" charset="-122"/>
              </a:defRPr>
            </a:lvl1pPr>
          </a:lstStyle>
          <a:p>
            <a:pPr lvl="0" algn="just">
              <a:lnSpc>
                <a:spcPct val="120000"/>
              </a:lnSpc>
              <a:defRPr/>
            </a:pPr>
            <a:r>
              <a:rPr lang="zh-CN" altLang="en-US" sz="2666" dirty="0">
                <a:solidFill>
                  <a:schemeClr val="tx1"/>
                </a:solidFill>
                <a:latin typeface="黑体" pitchFamily="49" charset="-122"/>
                <a:ea typeface="黑体" pitchFamily="49" charset="-122"/>
                <a:sym typeface="+mn-ea"/>
              </a:rPr>
              <a:t>提交贷款申请时，</a:t>
            </a:r>
            <a:r>
              <a:rPr lang="zh-CN" altLang="en-US" sz="2666" dirty="0">
                <a:solidFill>
                  <a:schemeClr val="tx1"/>
                </a:solidFill>
                <a:latin typeface="黑体" pitchFamily="49" charset="-122"/>
                <a:ea typeface="黑体" pitchFamily="49" charset="-122"/>
              </a:rPr>
              <a:t>除助学贷款、扶贫贷款、住房贷款、购车贷款、</a:t>
            </a:r>
            <a:r>
              <a:rPr lang="en-US" altLang="en-US" sz="2666" dirty="0">
                <a:solidFill>
                  <a:srgbClr val="FF0000"/>
                </a:solidFill>
                <a:latin typeface="黑体" pitchFamily="49" charset="-122"/>
                <a:ea typeface="黑体" pitchFamily="49" charset="-122"/>
              </a:rPr>
              <a:t>5</a:t>
            </a:r>
            <a:r>
              <a:rPr lang="zh-CN" altLang="en-US" sz="2666" dirty="0">
                <a:solidFill>
                  <a:srgbClr val="FF0000"/>
                </a:solidFill>
                <a:latin typeface="黑体" pitchFamily="49" charset="-122"/>
                <a:ea typeface="黑体" pitchFamily="49" charset="-122"/>
              </a:rPr>
              <a:t>万元以下</a:t>
            </a:r>
            <a:r>
              <a:rPr lang="zh-CN" altLang="en-US" sz="2666" dirty="0">
                <a:solidFill>
                  <a:schemeClr val="tx1"/>
                </a:solidFill>
                <a:latin typeface="黑体" pitchFamily="49" charset="-122"/>
                <a:ea typeface="黑体" pitchFamily="49" charset="-122"/>
              </a:rPr>
              <a:t>小额消费贷款（含信用卡消费）以外，</a:t>
            </a:r>
            <a:r>
              <a:rPr lang="zh-CN" altLang="en-US" sz="2666" dirty="0">
                <a:solidFill>
                  <a:srgbClr val="FF0000"/>
                </a:solidFill>
                <a:latin typeface="黑体" pitchFamily="49" charset="-122"/>
                <a:ea typeface="黑体" pitchFamily="49" charset="-122"/>
              </a:rPr>
              <a:t>本人及其配偶没有其他商业银行贷款</a:t>
            </a:r>
            <a:r>
              <a:rPr lang="zh-CN" altLang="en-US" sz="2666" dirty="0">
                <a:solidFill>
                  <a:schemeClr val="tx1"/>
                </a:solidFill>
                <a:latin typeface="黑体" pitchFamily="49" charset="-122"/>
                <a:ea typeface="黑体" pitchFamily="49" charset="-122"/>
              </a:rPr>
              <a:t>。</a:t>
            </a:r>
            <a:endParaRPr lang="en-US" altLang="zh-CN" sz="2666" kern="0" dirty="0">
              <a:solidFill>
                <a:schemeClr val="tx1"/>
              </a:solidFill>
            </a:endParaRPr>
          </a:p>
        </p:txBody>
      </p:sp>
      <p:sp>
        <p:nvSpPr>
          <p:cNvPr id="56" name="Freeform 5"/>
          <p:cNvSpPr>
            <a:spLocks/>
          </p:cNvSpPr>
          <p:nvPr/>
        </p:nvSpPr>
        <p:spPr bwMode="auto">
          <a:xfrm rot="5400000">
            <a:off x="1493113" y="2320162"/>
            <a:ext cx="3066893" cy="2765147"/>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00B0F0"/>
          </a:solidFill>
          <a:ln w="9525" cap="flat">
            <a:noFill/>
            <a:prstDash val="solid"/>
            <a:miter lim="800000"/>
            <a:headEnd/>
            <a:tailEnd/>
          </a:ln>
          <a:extLst/>
        </p:spPr>
        <p:txBody>
          <a:bodyPr vert="horz" wrap="square" lIns="121882" tIns="60941" rIns="121882" bIns="60941"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57" name="TextBox 56"/>
          <p:cNvSpPr txBox="1"/>
          <p:nvPr/>
        </p:nvSpPr>
        <p:spPr>
          <a:xfrm>
            <a:off x="2327546" y="3113114"/>
            <a:ext cx="1398029" cy="1148648"/>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defTabSz="1218804">
              <a:defRPr/>
            </a:pPr>
            <a:r>
              <a:rPr lang="zh-CN" altLang="en-US" sz="3732" kern="0" dirty="0">
                <a:solidFill>
                  <a:sysClr val="window" lastClr="FFFFFF"/>
                </a:solidFill>
              </a:rPr>
              <a:t>个人创贷</a:t>
            </a:r>
          </a:p>
        </p:txBody>
      </p:sp>
      <p:sp>
        <p:nvSpPr>
          <p:cNvPr id="58" name="Freeform 5"/>
          <p:cNvSpPr>
            <a:spLocks/>
          </p:cNvSpPr>
          <p:nvPr/>
        </p:nvSpPr>
        <p:spPr bwMode="auto">
          <a:xfrm rot="5400000">
            <a:off x="1344187" y="2201587"/>
            <a:ext cx="3364745" cy="3002297"/>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rgbClr val="669FB3"/>
            </a:solidFill>
            <a:prstDash val="solid"/>
            <a:miter lim="800000"/>
            <a:headEnd/>
            <a:tailEnd/>
          </a:ln>
          <a:extLst/>
        </p:spPr>
        <p:txBody>
          <a:bodyPr vert="horz" wrap="square" lIns="121882" tIns="60941" rIns="121882" bIns="60941"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59" name="椭圆 58"/>
          <p:cNvSpPr/>
          <p:nvPr/>
        </p:nvSpPr>
        <p:spPr>
          <a:xfrm>
            <a:off x="3601975" y="2062195"/>
            <a:ext cx="570243" cy="570243"/>
          </a:xfrm>
          <a:prstGeom prst="ellipse">
            <a:avLst/>
          </a:prstGeom>
          <a:solidFill>
            <a:srgbClr val="0067B4"/>
          </a:solidFill>
          <a:ln w="25400" cap="flat" cmpd="sng" algn="ctr">
            <a:solidFill>
              <a:sysClr val="window" lastClr="FFFFFF">
                <a:lumMod val="75000"/>
              </a:sysClr>
            </a:solidFill>
            <a:prstDash val="solid"/>
          </a:ln>
          <a:effectLst/>
        </p:spPr>
        <p:txBody>
          <a:bodyPr rtlCol="0" anchor="ctr"/>
          <a:lstStyle/>
          <a:p>
            <a:pPr algn="ctr" defTabSz="1218804">
              <a:defRPr/>
            </a:pPr>
            <a:r>
              <a:rPr lang="en-US" altLang="zh-CN" sz="2399" b="1" kern="0" dirty="0">
                <a:solidFill>
                  <a:sysClr val="window" lastClr="FFFFFF"/>
                </a:solidFill>
                <a:latin typeface="微软雅黑" pitchFamily="34" charset="-122"/>
                <a:ea typeface="微软雅黑" pitchFamily="34" charset="-122"/>
              </a:rPr>
              <a:t>1</a:t>
            </a:r>
            <a:endParaRPr lang="zh-CN" altLang="en-US" sz="2399" b="1" kern="0" dirty="0">
              <a:solidFill>
                <a:sysClr val="window" lastClr="FFFFFF"/>
              </a:solidFill>
              <a:latin typeface="微软雅黑" pitchFamily="34" charset="-122"/>
              <a:ea typeface="微软雅黑" pitchFamily="34" charset="-122"/>
            </a:endParaRPr>
          </a:p>
        </p:txBody>
      </p:sp>
      <p:sp>
        <p:nvSpPr>
          <p:cNvPr id="61" name="椭圆 60"/>
          <p:cNvSpPr/>
          <p:nvPr/>
        </p:nvSpPr>
        <p:spPr>
          <a:xfrm>
            <a:off x="3601975" y="4765010"/>
            <a:ext cx="570243" cy="570243"/>
          </a:xfrm>
          <a:prstGeom prst="ellipse">
            <a:avLst/>
          </a:prstGeom>
          <a:solidFill>
            <a:srgbClr val="0067B4"/>
          </a:solidFill>
          <a:ln w="25400" cap="flat" cmpd="sng" algn="ctr">
            <a:solidFill>
              <a:sysClr val="window" lastClr="FFFFFF">
                <a:lumMod val="75000"/>
              </a:sysClr>
            </a:solidFill>
            <a:prstDash val="solid"/>
          </a:ln>
          <a:effectLst/>
        </p:spPr>
        <p:txBody>
          <a:bodyPr rtlCol="0" anchor="ctr"/>
          <a:lstStyle/>
          <a:p>
            <a:pPr algn="ctr" defTabSz="1218804">
              <a:defRPr/>
            </a:pPr>
            <a:r>
              <a:rPr lang="en-US" altLang="zh-CN" sz="2399" kern="0" dirty="0">
                <a:solidFill>
                  <a:sysClr val="window" lastClr="FFFFFF"/>
                </a:solidFill>
                <a:latin typeface="微软雅黑" pitchFamily="34" charset="-122"/>
                <a:ea typeface="微软雅黑" pitchFamily="34" charset="-122"/>
              </a:rPr>
              <a:t>2</a:t>
            </a:r>
            <a:endParaRPr lang="zh-CN" altLang="en-US" sz="2399" b="1" kern="0" dirty="0">
              <a:solidFill>
                <a:sysClr val="window" lastClr="FFFFFF"/>
              </a:solidFill>
              <a:latin typeface="微软雅黑" pitchFamily="34" charset="-122"/>
              <a:ea typeface="微软雅黑" pitchFamily="34" charset="-122"/>
            </a:endParaRPr>
          </a:p>
        </p:txBody>
      </p:sp>
      <p:grpSp>
        <p:nvGrpSpPr>
          <p:cNvPr id="3" name="组合 61"/>
          <p:cNvGrpSpPr/>
          <p:nvPr/>
        </p:nvGrpSpPr>
        <p:grpSpPr>
          <a:xfrm>
            <a:off x="4172218" y="2110978"/>
            <a:ext cx="1401873" cy="472678"/>
            <a:chOff x="3513818" y="1963801"/>
            <a:chExt cx="1051729" cy="354618"/>
          </a:xfrm>
        </p:grpSpPr>
        <p:cxnSp>
          <p:nvCxnSpPr>
            <p:cNvPr id="63" name="直接连接符 62"/>
            <p:cNvCxnSpPr/>
            <p:nvPr/>
          </p:nvCxnSpPr>
          <p:spPr>
            <a:xfrm>
              <a:off x="3513818" y="2141110"/>
              <a:ext cx="1051729" cy="0"/>
            </a:xfrm>
            <a:prstGeom prst="line">
              <a:avLst/>
            </a:prstGeom>
            <a:noFill/>
            <a:ln w="9525" cap="flat" cmpd="sng" algn="ctr">
              <a:solidFill>
                <a:srgbClr val="1E445B">
                  <a:lumMod val="60000"/>
                  <a:lumOff val="40000"/>
                </a:srgbClr>
              </a:solidFill>
              <a:prstDash val="dash"/>
              <a:tailEnd type="oval"/>
            </a:ln>
            <a:effectLst/>
          </p:spPr>
        </p:cxnSp>
        <p:cxnSp>
          <p:nvCxnSpPr>
            <p:cNvPr id="64" name="直接连接符 63"/>
            <p:cNvCxnSpPr/>
            <p:nvPr/>
          </p:nvCxnSpPr>
          <p:spPr>
            <a:xfrm>
              <a:off x="4565547" y="1963801"/>
              <a:ext cx="0" cy="354618"/>
            </a:xfrm>
            <a:prstGeom prst="line">
              <a:avLst/>
            </a:prstGeom>
            <a:noFill/>
            <a:ln w="9525" cap="flat" cmpd="sng" algn="ctr">
              <a:solidFill>
                <a:srgbClr val="1E445B">
                  <a:lumMod val="60000"/>
                  <a:lumOff val="40000"/>
                </a:srgbClr>
              </a:solidFill>
              <a:prstDash val="solid"/>
            </a:ln>
            <a:effectLst/>
          </p:spPr>
        </p:cxnSp>
      </p:grpSp>
      <p:sp>
        <p:nvSpPr>
          <p:cNvPr id="66" name="TextBox 65"/>
          <p:cNvSpPr txBox="1"/>
          <p:nvPr/>
        </p:nvSpPr>
        <p:spPr>
          <a:xfrm>
            <a:off x="5839916" y="4666877"/>
            <a:ext cx="4826705" cy="984629"/>
          </a:xfrm>
          <a:prstGeom prst="rect">
            <a:avLst/>
          </a:prstGeom>
          <a:noFill/>
        </p:spPr>
        <p:txBody>
          <a:bodyPr wrap="square" lIns="0" tIns="0" rIns="0" bIns="0" rtlCol="0">
            <a:spAutoFit/>
          </a:bodyPr>
          <a:lstStyle>
            <a:defPPr>
              <a:defRPr lang="zh-CN"/>
            </a:defPPr>
            <a:lvl1pPr>
              <a:defRPr sz="1000">
                <a:solidFill>
                  <a:schemeClr val="tx1">
                    <a:lumMod val="65000"/>
                    <a:lumOff val="35000"/>
                  </a:schemeClr>
                </a:solidFill>
                <a:latin typeface="微软雅黑" pitchFamily="34" charset="-122"/>
                <a:ea typeface="微软雅黑" pitchFamily="34" charset="-122"/>
              </a:defRPr>
            </a:lvl1pPr>
          </a:lstStyle>
          <a:p>
            <a:pPr algn="just">
              <a:lnSpc>
                <a:spcPct val="120000"/>
              </a:lnSpc>
              <a:defRPr/>
            </a:pPr>
            <a:r>
              <a:rPr lang="zh-CN" altLang="en-US" sz="2666" kern="0" dirty="0">
                <a:solidFill>
                  <a:schemeClr val="tx1"/>
                </a:solidFill>
                <a:latin typeface="黑体" pitchFamily="49" charset="-122"/>
                <a:ea typeface="黑体" pitchFamily="49" charset="-122"/>
              </a:rPr>
              <a:t>贷款额度</a:t>
            </a:r>
            <a:r>
              <a:rPr lang="zh-CN" altLang="en-US" sz="2666" kern="0" dirty="0">
                <a:solidFill>
                  <a:srgbClr val="FF0000"/>
                </a:solidFill>
                <a:latin typeface="黑体" pitchFamily="49" charset="-122"/>
                <a:ea typeface="黑体" pitchFamily="49" charset="-122"/>
              </a:rPr>
              <a:t>最高</a:t>
            </a:r>
            <a:r>
              <a:rPr lang="en-US" altLang="zh-CN" sz="2666" kern="0" dirty="0">
                <a:solidFill>
                  <a:srgbClr val="FF0000"/>
                </a:solidFill>
                <a:latin typeface="黑体" pitchFamily="49" charset="-122"/>
                <a:ea typeface="黑体" pitchFamily="49" charset="-122"/>
              </a:rPr>
              <a:t>50</a:t>
            </a:r>
            <a:r>
              <a:rPr lang="zh-CN" altLang="en-US" sz="2666" kern="0" dirty="0">
                <a:solidFill>
                  <a:srgbClr val="FF0000"/>
                </a:solidFill>
                <a:latin typeface="黑体" pitchFamily="49" charset="-122"/>
                <a:ea typeface="黑体" pitchFamily="49" charset="-122"/>
              </a:rPr>
              <a:t>万元</a:t>
            </a:r>
            <a:r>
              <a:rPr lang="zh-CN" altLang="en-US" sz="2666" kern="0" dirty="0">
                <a:solidFill>
                  <a:schemeClr val="tx1"/>
                </a:solidFill>
                <a:latin typeface="黑体" pitchFamily="49" charset="-122"/>
                <a:ea typeface="黑体" pitchFamily="49" charset="-122"/>
              </a:rPr>
              <a:t>。贷款期限</a:t>
            </a:r>
            <a:r>
              <a:rPr lang="zh-CN" altLang="en-US" sz="2666" kern="0" dirty="0">
                <a:solidFill>
                  <a:srgbClr val="FF0000"/>
                </a:solidFill>
                <a:latin typeface="黑体" pitchFamily="49" charset="-122"/>
                <a:ea typeface="黑体" pitchFamily="49" charset="-122"/>
              </a:rPr>
              <a:t>最长</a:t>
            </a:r>
            <a:r>
              <a:rPr lang="en-US" altLang="zh-CN" sz="2666" kern="0" dirty="0">
                <a:solidFill>
                  <a:srgbClr val="FF0000"/>
                </a:solidFill>
                <a:latin typeface="黑体" pitchFamily="49" charset="-122"/>
                <a:ea typeface="黑体" pitchFamily="49" charset="-122"/>
              </a:rPr>
              <a:t>3</a:t>
            </a:r>
            <a:r>
              <a:rPr lang="zh-CN" altLang="en-US" sz="2666" kern="0" dirty="0">
                <a:solidFill>
                  <a:srgbClr val="FF0000"/>
                </a:solidFill>
                <a:latin typeface="黑体" pitchFamily="49" charset="-122"/>
                <a:ea typeface="黑体" pitchFamily="49" charset="-122"/>
              </a:rPr>
              <a:t>年</a:t>
            </a:r>
            <a:r>
              <a:rPr lang="zh-CN" altLang="en-US" sz="2666" kern="0" dirty="0">
                <a:solidFill>
                  <a:schemeClr val="tx1"/>
                </a:solidFill>
                <a:latin typeface="黑体" pitchFamily="49" charset="-122"/>
                <a:ea typeface="黑体" pitchFamily="49" charset="-122"/>
              </a:rPr>
              <a:t>。</a:t>
            </a:r>
          </a:p>
        </p:txBody>
      </p:sp>
      <p:grpSp>
        <p:nvGrpSpPr>
          <p:cNvPr id="5" name="组合 69"/>
          <p:cNvGrpSpPr/>
          <p:nvPr/>
        </p:nvGrpSpPr>
        <p:grpSpPr>
          <a:xfrm>
            <a:off x="4172218" y="4813791"/>
            <a:ext cx="1401873" cy="472678"/>
            <a:chOff x="3513818" y="1963801"/>
            <a:chExt cx="1051729" cy="354618"/>
          </a:xfrm>
        </p:grpSpPr>
        <p:cxnSp>
          <p:nvCxnSpPr>
            <p:cNvPr id="71" name="直接连接符 70"/>
            <p:cNvCxnSpPr/>
            <p:nvPr/>
          </p:nvCxnSpPr>
          <p:spPr>
            <a:xfrm>
              <a:off x="3513818" y="2141110"/>
              <a:ext cx="1051729" cy="0"/>
            </a:xfrm>
            <a:prstGeom prst="line">
              <a:avLst/>
            </a:prstGeom>
            <a:noFill/>
            <a:ln w="9525" cap="flat" cmpd="sng" algn="ctr">
              <a:solidFill>
                <a:srgbClr val="1E445B">
                  <a:lumMod val="60000"/>
                  <a:lumOff val="40000"/>
                </a:srgbClr>
              </a:solidFill>
              <a:prstDash val="dash"/>
              <a:tailEnd type="oval"/>
            </a:ln>
            <a:effectLst/>
          </p:spPr>
        </p:cxnSp>
        <p:cxnSp>
          <p:nvCxnSpPr>
            <p:cNvPr id="72" name="直接连接符 71"/>
            <p:cNvCxnSpPr/>
            <p:nvPr/>
          </p:nvCxnSpPr>
          <p:spPr>
            <a:xfrm>
              <a:off x="4565547" y="1963801"/>
              <a:ext cx="0" cy="354618"/>
            </a:xfrm>
            <a:prstGeom prst="line">
              <a:avLst/>
            </a:prstGeom>
            <a:noFill/>
            <a:ln w="9525" cap="flat" cmpd="sng" algn="ctr">
              <a:solidFill>
                <a:srgbClr val="1E445B">
                  <a:lumMod val="60000"/>
                  <a:lumOff val="40000"/>
                </a:srgbClr>
              </a:solidFill>
              <a:prstDash val="solid"/>
            </a:ln>
            <a:effectLst/>
          </p:spPr>
        </p:cxnSp>
      </p:grpSp>
    </p:spTree>
    <p:extLst>
      <p:ext uri="{BB962C8B-B14F-4D97-AF65-F5344CB8AC3E}">
        <p14:creationId xmlns:p14="http://schemas.microsoft.com/office/powerpoint/2010/main" val="1266584878"/>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arn(inVertical)">
                                      <p:cBhvr>
                                        <p:cTn id="10" dur="500"/>
                                        <p:tgtEl>
                                          <p:spTgt spid="80"/>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7"/>
                                        </p:tgtEl>
                                        <p:attrNameLst>
                                          <p:attrName>style.visibility</p:attrName>
                                        </p:attrNameLst>
                                      </p:cBhvr>
                                      <p:to>
                                        <p:strVal val="visible"/>
                                      </p:to>
                                    </p:set>
                                    <p:animEffect transition="in" filter="wipe(left)">
                                      <p:cBhvr>
                                        <p:cTn id="14" dur="500"/>
                                        <p:tgtEl>
                                          <p:spTgt spid="87"/>
                                        </p:tgtEl>
                                      </p:cBhvr>
                                    </p:animEffect>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childTnLst>
                          </p:cTn>
                        </p:par>
                        <p:par>
                          <p:cTn id="19" fill="hold">
                            <p:stCondLst>
                              <p:cond delay="1500"/>
                            </p:stCondLst>
                            <p:childTnLst>
                              <p:par>
                                <p:cTn id="20" presetID="53" presetClass="entr" presetSubtype="528" fill="hold" grpId="0" nodeType="afterEffect">
                                  <p:stCondLst>
                                    <p:cond delay="0"/>
                                  </p:stCondLst>
                                  <p:childTnLst>
                                    <p:set>
                                      <p:cBhvr>
                                        <p:cTn id="21" dur="1" fill="hold">
                                          <p:stCondLst>
                                            <p:cond delay="0"/>
                                          </p:stCondLst>
                                        </p:cTn>
                                        <p:tgtEl>
                                          <p:spTgt spid="58"/>
                                        </p:tgtEl>
                                        <p:attrNameLst>
                                          <p:attrName>style.visibility</p:attrName>
                                        </p:attrNameLst>
                                      </p:cBhvr>
                                      <p:to>
                                        <p:strVal val="visible"/>
                                      </p:to>
                                    </p:set>
                                    <p:anim calcmode="lin" valueType="num">
                                      <p:cBhvr>
                                        <p:cTn id="22" dur="500" fill="hold"/>
                                        <p:tgtEl>
                                          <p:spTgt spid="58"/>
                                        </p:tgtEl>
                                        <p:attrNameLst>
                                          <p:attrName>ppt_w</p:attrName>
                                        </p:attrNameLst>
                                      </p:cBhvr>
                                      <p:tavLst>
                                        <p:tav tm="0">
                                          <p:val>
                                            <p:fltVal val="0"/>
                                          </p:val>
                                        </p:tav>
                                        <p:tav tm="100000">
                                          <p:val>
                                            <p:strVal val="#ppt_w"/>
                                          </p:val>
                                        </p:tav>
                                      </p:tavLst>
                                    </p:anim>
                                    <p:anim calcmode="lin" valueType="num">
                                      <p:cBhvr>
                                        <p:cTn id="23" dur="500" fill="hold"/>
                                        <p:tgtEl>
                                          <p:spTgt spid="58"/>
                                        </p:tgtEl>
                                        <p:attrNameLst>
                                          <p:attrName>ppt_h</p:attrName>
                                        </p:attrNameLst>
                                      </p:cBhvr>
                                      <p:tavLst>
                                        <p:tav tm="0">
                                          <p:val>
                                            <p:fltVal val="0"/>
                                          </p:val>
                                        </p:tav>
                                        <p:tav tm="100000">
                                          <p:val>
                                            <p:strVal val="#ppt_h"/>
                                          </p:val>
                                        </p:tav>
                                      </p:tavLst>
                                    </p:anim>
                                    <p:animEffect transition="in" filter="fade">
                                      <p:cBhvr>
                                        <p:cTn id="24" dur="500"/>
                                        <p:tgtEl>
                                          <p:spTgt spid="58"/>
                                        </p:tgtEl>
                                      </p:cBhvr>
                                    </p:animEffect>
                                    <p:anim calcmode="lin" valueType="num">
                                      <p:cBhvr>
                                        <p:cTn id="25" dur="500" fill="hold"/>
                                        <p:tgtEl>
                                          <p:spTgt spid="58"/>
                                        </p:tgtEl>
                                        <p:attrNameLst>
                                          <p:attrName>ppt_x</p:attrName>
                                        </p:attrNameLst>
                                      </p:cBhvr>
                                      <p:tavLst>
                                        <p:tav tm="0">
                                          <p:val>
                                            <p:fltVal val="0.5"/>
                                          </p:val>
                                        </p:tav>
                                        <p:tav tm="100000">
                                          <p:val>
                                            <p:strVal val="#ppt_x"/>
                                          </p:val>
                                        </p:tav>
                                      </p:tavLst>
                                    </p:anim>
                                    <p:anim calcmode="lin" valueType="num">
                                      <p:cBhvr>
                                        <p:cTn id="26" dur="500" fill="hold"/>
                                        <p:tgtEl>
                                          <p:spTgt spid="58"/>
                                        </p:tgtEl>
                                        <p:attrNameLst>
                                          <p:attrName>ppt_y</p:attrName>
                                        </p:attrNameLst>
                                      </p:cBhvr>
                                      <p:tavLst>
                                        <p:tav tm="0">
                                          <p:val>
                                            <p:fltVal val="0.5"/>
                                          </p:val>
                                        </p:tav>
                                        <p:tav tm="100000">
                                          <p:val>
                                            <p:strVal val="#ppt_y"/>
                                          </p:val>
                                        </p:tav>
                                      </p:tavLst>
                                    </p:anim>
                                  </p:childTnLst>
                                </p:cTn>
                              </p:par>
                              <p:par>
                                <p:cTn id="27" presetID="53" presetClass="entr" presetSubtype="528" fill="hold" grpId="0" nodeType="with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p:cTn id="29" dur="500" fill="hold"/>
                                        <p:tgtEl>
                                          <p:spTgt spid="56"/>
                                        </p:tgtEl>
                                        <p:attrNameLst>
                                          <p:attrName>ppt_w</p:attrName>
                                        </p:attrNameLst>
                                      </p:cBhvr>
                                      <p:tavLst>
                                        <p:tav tm="0">
                                          <p:val>
                                            <p:fltVal val="0"/>
                                          </p:val>
                                        </p:tav>
                                        <p:tav tm="100000">
                                          <p:val>
                                            <p:strVal val="#ppt_w"/>
                                          </p:val>
                                        </p:tav>
                                      </p:tavLst>
                                    </p:anim>
                                    <p:anim calcmode="lin" valueType="num">
                                      <p:cBhvr>
                                        <p:cTn id="30" dur="500" fill="hold"/>
                                        <p:tgtEl>
                                          <p:spTgt spid="56"/>
                                        </p:tgtEl>
                                        <p:attrNameLst>
                                          <p:attrName>ppt_h</p:attrName>
                                        </p:attrNameLst>
                                      </p:cBhvr>
                                      <p:tavLst>
                                        <p:tav tm="0">
                                          <p:val>
                                            <p:fltVal val="0"/>
                                          </p:val>
                                        </p:tav>
                                        <p:tav tm="100000">
                                          <p:val>
                                            <p:strVal val="#ppt_h"/>
                                          </p:val>
                                        </p:tav>
                                      </p:tavLst>
                                    </p:anim>
                                    <p:animEffect transition="in" filter="fade">
                                      <p:cBhvr>
                                        <p:cTn id="31" dur="500"/>
                                        <p:tgtEl>
                                          <p:spTgt spid="56"/>
                                        </p:tgtEl>
                                      </p:cBhvr>
                                    </p:animEffect>
                                    <p:anim calcmode="lin" valueType="num">
                                      <p:cBhvr>
                                        <p:cTn id="32" dur="500" fill="hold"/>
                                        <p:tgtEl>
                                          <p:spTgt spid="56"/>
                                        </p:tgtEl>
                                        <p:attrNameLst>
                                          <p:attrName>ppt_x</p:attrName>
                                        </p:attrNameLst>
                                      </p:cBhvr>
                                      <p:tavLst>
                                        <p:tav tm="0">
                                          <p:val>
                                            <p:fltVal val="0.5"/>
                                          </p:val>
                                        </p:tav>
                                        <p:tav tm="100000">
                                          <p:val>
                                            <p:strVal val="#ppt_x"/>
                                          </p:val>
                                        </p:tav>
                                      </p:tavLst>
                                    </p:anim>
                                    <p:anim calcmode="lin" valueType="num">
                                      <p:cBhvr>
                                        <p:cTn id="33" dur="500" fill="hold"/>
                                        <p:tgtEl>
                                          <p:spTgt spid="56"/>
                                        </p:tgtEl>
                                        <p:attrNameLst>
                                          <p:attrName>ppt_y</p:attrName>
                                        </p:attrNameLst>
                                      </p:cBhvr>
                                      <p:tavLst>
                                        <p:tav tm="0">
                                          <p:val>
                                            <p:fltVal val="0.5"/>
                                          </p:val>
                                        </p:tav>
                                        <p:tav tm="100000">
                                          <p:val>
                                            <p:strVal val="#ppt_y"/>
                                          </p:val>
                                        </p:tav>
                                      </p:tavLst>
                                    </p:anim>
                                  </p:childTnLst>
                                </p:cTn>
                              </p:par>
                            </p:childTnLst>
                          </p:cTn>
                        </p:par>
                        <p:par>
                          <p:cTn id="34" fill="hold">
                            <p:stCondLst>
                              <p:cond delay="2000"/>
                            </p:stCondLst>
                            <p:childTnLst>
                              <p:par>
                                <p:cTn id="35" presetID="53" presetClass="entr" presetSubtype="528" fill="hold" grpId="0" nodeType="afterEffect">
                                  <p:stCondLst>
                                    <p:cond delay="0"/>
                                  </p:stCondLst>
                                  <p:childTnLst>
                                    <p:set>
                                      <p:cBhvr>
                                        <p:cTn id="36" dur="1" fill="hold">
                                          <p:stCondLst>
                                            <p:cond delay="0"/>
                                          </p:stCondLst>
                                        </p:cTn>
                                        <p:tgtEl>
                                          <p:spTgt spid="57"/>
                                        </p:tgtEl>
                                        <p:attrNameLst>
                                          <p:attrName>style.visibility</p:attrName>
                                        </p:attrNameLst>
                                      </p:cBhvr>
                                      <p:to>
                                        <p:strVal val="visible"/>
                                      </p:to>
                                    </p:set>
                                    <p:anim calcmode="lin" valueType="num">
                                      <p:cBhvr>
                                        <p:cTn id="37" dur="500" fill="hold"/>
                                        <p:tgtEl>
                                          <p:spTgt spid="57"/>
                                        </p:tgtEl>
                                        <p:attrNameLst>
                                          <p:attrName>ppt_w</p:attrName>
                                        </p:attrNameLst>
                                      </p:cBhvr>
                                      <p:tavLst>
                                        <p:tav tm="0">
                                          <p:val>
                                            <p:fltVal val="0"/>
                                          </p:val>
                                        </p:tav>
                                        <p:tav tm="100000">
                                          <p:val>
                                            <p:strVal val="#ppt_w"/>
                                          </p:val>
                                        </p:tav>
                                      </p:tavLst>
                                    </p:anim>
                                    <p:anim calcmode="lin" valueType="num">
                                      <p:cBhvr>
                                        <p:cTn id="38" dur="500" fill="hold"/>
                                        <p:tgtEl>
                                          <p:spTgt spid="57"/>
                                        </p:tgtEl>
                                        <p:attrNameLst>
                                          <p:attrName>ppt_h</p:attrName>
                                        </p:attrNameLst>
                                      </p:cBhvr>
                                      <p:tavLst>
                                        <p:tav tm="0">
                                          <p:val>
                                            <p:fltVal val="0"/>
                                          </p:val>
                                        </p:tav>
                                        <p:tav tm="100000">
                                          <p:val>
                                            <p:strVal val="#ppt_h"/>
                                          </p:val>
                                        </p:tav>
                                      </p:tavLst>
                                    </p:anim>
                                    <p:animEffect transition="in" filter="fade">
                                      <p:cBhvr>
                                        <p:cTn id="39" dur="500"/>
                                        <p:tgtEl>
                                          <p:spTgt spid="57"/>
                                        </p:tgtEl>
                                      </p:cBhvr>
                                    </p:animEffect>
                                    <p:anim calcmode="lin" valueType="num">
                                      <p:cBhvr>
                                        <p:cTn id="40" dur="500" fill="hold"/>
                                        <p:tgtEl>
                                          <p:spTgt spid="57"/>
                                        </p:tgtEl>
                                        <p:attrNameLst>
                                          <p:attrName>ppt_x</p:attrName>
                                        </p:attrNameLst>
                                      </p:cBhvr>
                                      <p:tavLst>
                                        <p:tav tm="0">
                                          <p:val>
                                            <p:fltVal val="0.5"/>
                                          </p:val>
                                        </p:tav>
                                        <p:tav tm="100000">
                                          <p:val>
                                            <p:strVal val="#ppt_x"/>
                                          </p:val>
                                        </p:tav>
                                      </p:tavLst>
                                    </p:anim>
                                    <p:anim calcmode="lin" valueType="num">
                                      <p:cBhvr>
                                        <p:cTn id="41" dur="500" fill="hold"/>
                                        <p:tgtEl>
                                          <p:spTgt spid="57"/>
                                        </p:tgtEl>
                                        <p:attrNameLst>
                                          <p:attrName>ppt_y</p:attrName>
                                        </p:attrNameLst>
                                      </p:cBhvr>
                                      <p:tavLst>
                                        <p:tav tm="0">
                                          <p:val>
                                            <p:fltVal val="0.5"/>
                                          </p:val>
                                        </p:tav>
                                        <p:tav tm="100000">
                                          <p:val>
                                            <p:strVal val="#ppt_y"/>
                                          </p:val>
                                        </p:tav>
                                      </p:tavLst>
                                    </p:anim>
                                  </p:childTnLst>
                                </p:cTn>
                              </p:par>
                            </p:childTnLst>
                          </p:cTn>
                        </p:par>
                        <p:par>
                          <p:cTn id="42" fill="hold">
                            <p:stCondLst>
                              <p:cond delay="2500"/>
                            </p:stCondLst>
                            <p:childTnLst>
                              <p:par>
                                <p:cTn id="43" presetID="53" presetClass="entr" presetSubtype="16" fill="hold" grpId="0" nodeType="afterEffect">
                                  <p:stCondLst>
                                    <p:cond delay="0"/>
                                  </p:stCondLst>
                                  <p:childTnLst>
                                    <p:set>
                                      <p:cBhvr>
                                        <p:cTn id="44" dur="1" fill="hold">
                                          <p:stCondLst>
                                            <p:cond delay="0"/>
                                          </p:stCondLst>
                                        </p:cTn>
                                        <p:tgtEl>
                                          <p:spTgt spid="59"/>
                                        </p:tgtEl>
                                        <p:attrNameLst>
                                          <p:attrName>style.visibility</p:attrName>
                                        </p:attrNameLst>
                                      </p:cBhvr>
                                      <p:to>
                                        <p:strVal val="visible"/>
                                      </p:to>
                                    </p:set>
                                    <p:anim calcmode="lin" valueType="num">
                                      <p:cBhvr>
                                        <p:cTn id="45" dur="500" fill="hold"/>
                                        <p:tgtEl>
                                          <p:spTgt spid="59"/>
                                        </p:tgtEl>
                                        <p:attrNameLst>
                                          <p:attrName>ppt_w</p:attrName>
                                        </p:attrNameLst>
                                      </p:cBhvr>
                                      <p:tavLst>
                                        <p:tav tm="0">
                                          <p:val>
                                            <p:fltVal val="0"/>
                                          </p:val>
                                        </p:tav>
                                        <p:tav tm="100000">
                                          <p:val>
                                            <p:strVal val="#ppt_w"/>
                                          </p:val>
                                        </p:tav>
                                      </p:tavLst>
                                    </p:anim>
                                    <p:anim calcmode="lin" valueType="num">
                                      <p:cBhvr>
                                        <p:cTn id="46" dur="500" fill="hold"/>
                                        <p:tgtEl>
                                          <p:spTgt spid="59"/>
                                        </p:tgtEl>
                                        <p:attrNameLst>
                                          <p:attrName>ppt_h</p:attrName>
                                        </p:attrNameLst>
                                      </p:cBhvr>
                                      <p:tavLst>
                                        <p:tav tm="0">
                                          <p:val>
                                            <p:fltVal val="0"/>
                                          </p:val>
                                        </p:tav>
                                        <p:tav tm="100000">
                                          <p:val>
                                            <p:strVal val="#ppt_h"/>
                                          </p:val>
                                        </p:tav>
                                      </p:tavLst>
                                    </p:anim>
                                    <p:animEffect transition="in" filter="fade">
                                      <p:cBhvr>
                                        <p:cTn id="47" dur="500"/>
                                        <p:tgtEl>
                                          <p:spTgt spid="59"/>
                                        </p:tgtEl>
                                      </p:cBhvr>
                                    </p:animEffect>
                                  </p:childTnLst>
                                </p:cTn>
                              </p:par>
                              <p:par>
                                <p:cTn id="48" presetID="53" presetClass="entr" presetSubtype="16" fill="hold" grpId="0" nodeType="withEffect">
                                  <p:stCondLst>
                                    <p:cond delay="400"/>
                                  </p:stCondLst>
                                  <p:childTnLst>
                                    <p:set>
                                      <p:cBhvr>
                                        <p:cTn id="49" dur="1" fill="hold">
                                          <p:stCondLst>
                                            <p:cond delay="0"/>
                                          </p:stCondLst>
                                        </p:cTn>
                                        <p:tgtEl>
                                          <p:spTgt spid="61"/>
                                        </p:tgtEl>
                                        <p:attrNameLst>
                                          <p:attrName>style.visibility</p:attrName>
                                        </p:attrNameLst>
                                      </p:cBhvr>
                                      <p:to>
                                        <p:strVal val="visible"/>
                                      </p:to>
                                    </p:set>
                                    <p:anim calcmode="lin" valueType="num">
                                      <p:cBhvr>
                                        <p:cTn id="50" dur="500" fill="hold"/>
                                        <p:tgtEl>
                                          <p:spTgt spid="61"/>
                                        </p:tgtEl>
                                        <p:attrNameLst>
                                          <p:attrName>ppt_w</p:attrName>
                                        </p:attrNameLst>
                                      </p:cBhvr>
                                      <p:tavLst>
                                        <p:tav tm="0">
                                          <p:val>
                                            <p:fltVal val="0"/>
                                          </p:val>
                                        </p:tav>
                                        <p:tav tm="100000">
                                          <p:val>
                                            <p:strVal val="#ppt_w"/>
                                          </p:val>
                                        </p:tav>
                                      </p:tavLst>
                                    </p:anim>
                                    <p:anim calcmode="lin" valueType="num">
                                      <p:cBhvr>
                                        <p:cTn id="51" dur="500" fill="hold"/>
                                        <p:tgtEl>
                                          <p:spTgt spid="61"/>
                                        </p:tgtEl>
                                        <p:attrNameLst>
                                          <p:attrName>ppt_h</p:attrName>
                                        </p:attrNameLst>
                                      </p:cBhvr>
                                      <p:tavLst>
                                        <p:tav tm="0">
                                          <p:val>
                                            <p:fltVal val="0"/>
                                          </p:val>
                                        </p:tav>
                                        <p:tav tm="100000">
                                          <p:val>
                                            <p:strVal val="#ppt_h"/>
                                          </p:val>
                                        </p:tav>
                                      </p:tavLst>
                                    </p:anim>
                                    <p:animEffect transition="in" filter="fade">
                                      <p:cBhvr>
                                        <p:cTn id="52" dur="500"/>
                                        <p:tgtEl>
                                          <p:spTgt spid="61"/>
                                        </p:tgtEl>
                                      </p:cBhvr>
                                    </p:animEffect>
                                  </p:childTnLst>
                                </p:cTn>
                              </p:par>
                            </p:childTnLst>
                          </p:cTn>
                        </p:par>
                        <p:par>
                          <p:cTn id="53" fill="hold">
                            <p:stCondLst>
                              <p:cond delay="3400"/>
                            </p:stCondLst>
                            <p:childTnLst>
                              <p:par>
                                <p:cTn id="54" presetID="22" presetClass="entr" presetSubtype="8" fill="hold" nodeType="afterEffect">
                                  <p:stCondLst>
                                    <p:cond delay="0"/>
                                  </p:stCondLst>
                                  <p:childTnLst>
                                    <p:set>
                                      <p:cBhvr>
                                        <p:cTn id="55" dur="1" fill="hold">
                                          <p:stCondLst>
                                            <p:cond delay="0"/>
                                          </p:stCondLst>
                                        </p:cTn>
                                        <p:tgtEl>
                                          <p:spTgt spid="3"/>
                                        </p:tgtEl>
                                        <p:attrNameLst>
                                          <p:attrName>style.visibility</p:attrName>
                                        </p:attrNameLst>
                                      </p:cBhvr>
                                      <p:to>
                                        <p:strVal val="visible"/>
                                      </p:to>
                                    </p:set>
                                    <p:animEffect transition="in" filter="wipe(left)">
                                      <p:cBhvr>
                                        <p:cTn id="56" dur="500"/>
                                        <p:tgtEl>
                                          <p:spTgt spid="3"/>
                                        </p:tgtEl>
                                      </p:cBhvr>
                                    </p:animEffect>
                                  </p:childTnLst>
                                </p:cTn>
                              </p:par>
                            </p:childTnLst>
                          </p:cTn>
                        </p:par>
                        <p:par>
                          <p:cTn id="57" fill="hold">
                            <p:stCondLst>
                              <p:cond delay="3900"/>
                            </p:stCondLst>
                            <p:childTnLst>
                              <p:par>
                                <p:cTn id="58" presetID="22" presetClass="entr" presetSubtype="8" fill="hold" grpId="0" nodeType="afterEffect">
                                  <p:stCondLst>
                                    <p:cond delay="0"/>
                                  </p:stCondLst>
                                  <p:childTnLst>
                                    <p:set>
                                      <p:cBhvr>
                                        <p:cTn id="59" dur="1" fill="hold">
                                          <p:stCondLst>
                                            <p:cond delay="0"/>
                                          </p:stCondLst>
                                        </p:cTn>
                                        <p:tgtEl>
                                          <p:spTgt spid="55"/>
                                        </p:tgtEl>
                                        <p:attrNameLst>
                                          <p:attrName>style.visibility</p:attrName>
                                        </p:attrNameLst>
                                      </p:cBhvr>
                                      <p:to>
                                        <p:strVal val="visible"/>
                                      </p:to>
                                    </p:set>
                                    <p:animEffect transition="in" filter="wipe(left)">
                                      <p:cBhvr>
                                        <p:cTn id="60" dur="300"/>
                                        <p:tgtEl>
                                          <p:spTgt spid="55"/>
                                        </p:tgtEl>
                                      </p:cBhvr>
                                    </p:animEffect>
                                  </p:childTnLst>
                                </p:cTn>
                              </p:par>
                            </p:childTnLst>
                          </p:cTn>
                        </p:par>
                        <p:par>
                          <p:cTn id="61" fill="hold">
                            <p:stCondLst>
                              <p:cond delay="4200"/>
                            </p:stCondLst>
                            <p:childTnLst>
                              <p:par>
                                <p:cTn id="62" presetID="22" presetClass="entr" presetSubtype="8" fill="hold" nodeType="afterEffect">
                                  <p:stCondLst>
                                    <p:cond delay="0"/>
                                  </p:stCondLst>
                                  <p:childTnLst>
                                    <p:set>
                                      <p:cBhvr>
                                        <p:cTn id="63" dur="1" fill="hold">
                                          <p:stCondLst>
                                            <p:cond delay="0"/>
                                          </p:stCondLst>
                                        </p:cTn>
                                        <p:tgtEl>
                                          <p:spTgt spid="5"/>
                                        </p:tgtEl>
                                        <p:attrNameLst>
                                          <p:attrName>style.visibility</p:attrName>
                                        </p:attrNameLst>
                                      </p:cBhvr>
                                      <p:to>
                                        <p:strVal val="visible"/>
                                      </p:to>
                                    </p:set>
                                    <p:animEffect transition="in" filter="wipe(left)">
                                      <p:cBhvr>
                                        <p:cTn id="64" dur="500"/>
                                        <p:tgtEl>
                                          <p:spTgt spid="5"/>
                                        </p:tgtEl>
                                      </p:cBhvr>
                                    </p:animEffect>
                                  </p:childTnLst>
                                </p:cTn>
                              </p:par>
                            </p:childTnLst>
                          </p:cTn>
                        </p:par>
                        <p:par>
                          <p:cTn id="65" fill="hold">
                            <p:stCondLst>
                              <p:cond delay="4700"/>
                            </p:stCondLst>
                            <p:childTnLst>
                              <p:par>
                                <p:cTn id="66" presetID="22" presetClass="entr" presetSubtype="8" fill="hold" grpId="0" nodeType="afterEffect">
                                  <p:stCondLst>
                                    <p:cond delay="0"/>
                                  </p:stCondLst>
                                  <p:childTnLst>
                                    <p:set>
                                      <p:cBhvr>
                                        <p:cTn id="67" dur="1" fill="hold">
                                          <p:stCondLst>
                                            <p:cond delay="0"/>
                                          </p:stCondLst>
                                        </p:cTn>
                                        <p:tgtEl>
                                          <p:spTgt spid="66"/>
                                        </p:tgtEl>
                                        <p:attrNameLst>
                                          <p:attrName>style.visibility</p:attrName>
                                        </p:attrNameLst>
                                      </p:cBhvr>
                                      <p:to>
                                        <p:strVal val="visible"/>
                                      </p:to>
                                    </p:set>
                                    <p:animEffect transition="in" filter="wipe(left)">
                                      <p:cBhvr>
                                        <p:cTn id="68" dur="3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87" grpId="0"/>
      <p:bldP spid="55" grpId="0"/>
      <p:bldP spid="56" grpId="0" animBg="1"/>
      <p:bldP spid="57" grpId="0"/>
      <p:bldP spid="58" grpId="0" animBg="1"/>
      <p:bldP spid="59" grpId="0" animBg="1"/>
      <p:bldP spid="61" grpId="0" animBg="1"/>
      <p:bldP spid="6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809499" y="1919761"/>
            <a:ext cx="4857122" cy="2363211"/>
          </a:xfrm>
          <a:prstGeom prst="rect">
            <a:avLst/>
          </a:prstGeom>
          <a:noFill/>
        </p:spPr>
        <p:txBody>
          <a:bodyPr wrap="square" lIns="0" tIns="0" rIns="0" bIns="0" rtlCol="0">
            <a:spAutoFit/>
          </a:bodyPr>
          <a:lstStyle>
            <a:defPPr>
              <a:defRPr lang="zh-CN"/>
            </a:defPPr>
            <a:lvl1pPr>
              <a:defRPr sz="1000">
                <a:solidFill>
                  <a:schemeClr val="tx1">
                    <a:lumMod val="65000"/>
                    <a:lumOff val="35000"/>
                  </a:schemeClr>
                </a:solidFill>
                <a:latin typeface="微软雅黑" pitchFamily="34" charset="-122"/>
                <a:ea typeface="微软雅黑" pitchFamily="34" charset="-122"/>
              </a:defRPr>
            </a:lvl1pPr>
          </a:lstStyle>
          <a:p>
            <a:pPr algn="just">
              <a:lnSpc>
                <a:spcPct val="120000"/>
              </a:lnSpc>
            </a:pPr>
            <a:r>
              <a:rPr lang="zh-CN" altLang="en-US" sz="3199" dirty="0">
                <a:solidFill>
                  <a:schemeClr val="tx1"/>
                </a:solidFill>
                <a:latin typeface="黑体" pitchFamily="49" charset="-122"/>
                <a:ea typeface="黑体" pitchFamily="49" charset="-122"/>
              </a:rPr>
              <a:t>当年新招用职工达到现有在职职工人数的</a:t>
            </a:r>
            <a:r>
              <a:rPr lang="en-US" altLang="en-US" sz="3199" dirty="0">
                <a:solidFill>
                  <a:srgbClr val="FF0000"/>
                </a:solidFill>
                <a:latin typeface="黑体" pitchFamily="49" charset="-122"/>
                <a:ea typeface="黑体" pitchFamily="49" charset="-122"/>
              </a:rPr>
              <a:t>15%</a:t>
            </a:r>
            <a:r>
              <a:rPr lang="zh-CN" altLang="en-US" sz="3199" dirty="0">
                <a:solidFill>
                  <a:schemeClr val="tx1"/>
                </a:solidFill>
                <a:latin typeface="黑体" pitchFamily="49" charset="-122"/>
                <a:ea typeface="黑体" pitchFamily="49" charset="-122"/>
              </a:rPr>
              <a:t>（职工超过</a:t>
            </a:r>
            <a:r>
              <a:rPr lang="en-US" altLang="en-US" sz="3199" dirty="0">
                <a:solidFill>
                  <a:schemeClr val="tx1"/>
                </a:solidFill>
                <a:latin typeface="黑体" pitchFamily="49" charset="-122"/>
                <a:ea typeface="黑体" pitchFamily="49" charset="-122"/>
              </a:rPr>
              <a:t>100</a:t>
            </a:r>
            <a:r>
              <a:rPr lang="zh-CN" altLang="en-US" sz="3199" dirty="0">
                <a:solidFill>
                  <a:schemeClr val="tx1"/>
                </a:solidFill>
                <a:latin typeface="黑体" pitchFamily="49" charset="-122"/>
                <a:ea typeface="黑体" pitchFamily="49" charset="-122"/>
              </a:rPr>
              <a:t>人的达到</a:t>
            </a:r>
            <a:r>
              <a:rPr lang="en-US" altLang="en-US" sz="3199" dirty="0">
                <a:solidFill>
                  <a:srgbClr val="FF0000"/>
                </a:solidFill>
                <a:latin typeface="黑体" pitchFamily="49" charset="-122"/>
                <a:ea typeface="黑体" pitchFamily="49" charset="-122"/>
              </a:rPr>
              <a:t>8%</a:t>
            </a:r>
            <a:r>
              <a:rPr lang="zh-CN" altLang="en-US" sz="3199" dirty="0">
                <a:solidFill>
                  <a:schemeClr val="tx1"/>
                </a:solidFill>
                <a:latin typeface="黑体" pitchFamily="49" charset="-122"/>
                <a:ea typeface="黑体" pitchFamily="49" charset="-122"/>
              </a:rPr>
              <a:t>），并按规定缴纳社会保险。</a:t>
            </a:r>
            <a:endParaRPr lang="en-US" altLang="zh-CN" sz="3199" dirty="0">
              <a:solidFill>
                <a:schemeClr val="tx1"/>
              </a:solidFill>
              <a:latin typeface="黑体" pitchFamily="49" charset="-122"/>
              <a:ea typeface="黑体" pitchFamily="49" charset="-122"/>
            </a:endParaRPr>
          </a:p>
        </p:txBody>
      </p:sp>
      <p:sp>
        <p:nvSpPr>
          <p:cNvPr id="56" name="Freeform 5"/>
          <p:cNvSpPr>
            <a:spLocks/>
          </p:cNvSpPr>
          <p:nvPr/>
        </p:nvSpPr>
        <p:spPr bwMode="auto">
          <a:xfrm rot="5400000">
            <a:off x="1493113" y="2320162"/>
            <a:ext cx="3066893" cy="2765147"/>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00B0F0"/>
          </a:solidFill>
          <a:ln w="9525" cap="flat">
            <a:noFill/>
            <a:prstDash val="solid"/>
            <a:miter lim="800000"/>
            <a:headEnd/>
            <a:tailEnd/>
          </a:ln>
          <a:extLst/>
        </p:spPr>
        <p:txBody>
          <a:bodyPr vert="horz" wrap="square" lIns="121882" tIns="60941" rIns="121882" bIns="60941" numCol="1" anchor="t" anchorCtr="0" compatLnSpc="1">
            <a:prstTxWarp prst="textNoShape">
              <a:avLst/>
            </a:prstTxWarp>
          </a:bodyPr>
          <a:lstStyle/>
          <a:p>
            <a:pPr defTabSz="1218804">
              <a:defRPr/>
            </a:pPr>
            <a:endParaRPr lang="zh-CN" altLang="en-US" sz="2399" kern="0" dirty="0">
              <a:solidFill>
                <a:sysClr val="windowText" lastClr="000000"/>
              </a:solidFill>
            </a:endParaRPr>
          </a:p>
        </p:txBody>
      </p:sp>
      <p:sp>
        <p:nvSpPr>
          <p:cNvPr id="57" name="TextBox 56"/>
          <p:cNvSpPr txBox="1"/>
          <p:nvPr/>
        </p:nvSpPr>
        <p:spPr>
          <a:xfrm>
            <a:off x="2327546" y="3113114"/>
            <a:ext cx="1398029" cy="1148648"/>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defTabSz="1218804">
              <a:defRPr/>
            </a:pPr>
            <a:r>
              <a:rPr lang="zh-CN" altLang="en-US" sz="3732" kern="0" dirty="0">
                <a:solidFill>
                  <a:sysClr val="window" lastClr="FFFFFF"/>
                </a:solidFill>
              </a:rPr>
              <a:t>小微创贷</a:t>
            </a:r>
          </a:p>
        </p:txBody>
      </p:sp>
      <p:sp>
        <p:nvSpPr>
          <p:cNvPr id="58" name="Freeform 5"/>
          <p:cNvSpPr>
            <a:spLocks/>
          </p:cNvSpPr>
          <p:nvPr/>
        </p:nvSpPr>
        <p:spPr bwMode="auto">
          <a:xfrm rot="5400000">
            <a:off x="1344187" y="2201587"/>
            <a:ext cx="3364745" cy="3002297"/>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rgbClr val="669FB3"/>
            </a:solidFill>
            <a:prstDash val="solid"/>
            <a:miter lim="800000"/>
            <a:headEnd/>
            <a:tailEnd/>
          </a:ln>
          <a:extLst/>
        </p:spPr>
        <p:txBody>
          <a:bodyPr vert="horz" wrap="square" lIns="121882" tIns="60941" rIns="121882" bIns="60941" numCol="1" anchor="t" anchorCtr="0" compatLnSpc="1">
            <a:prstTxWarp prst="textNoShape">
              <a:avLst/>
            </a:prstTxWarp>
          </a:bodyPr>
          <a:lstStyle/>
          <a:p>
            <a:pPr defTabSz="1218804">
              <a:defRPr/>
            </a:pPr>
            <a:endParaRPr lang="zh-CN" altLang="en-US" sz="2399" kern="0">
              <a:solidFill>
                <a:sysClr val="windowText" lastClr="000000"/>
              </a:solidFill>
            </a:endParaRPr>
          </a:p>
        </p:txBody>
      </p:sp>
      <p:sp>
        <p:nvSpPr>
          <p:cNvPr id="59" name="椭圆 58"/>
          <p:cNvSpPr/>
          <p:nvPr/>
        </p:nvSpPr>
        <p:spPr>
          <a:xfrm>
            <a:off x="3601975" y="2062195"/>
            <a:ext cx="570243" cy="570243"/>
          </a:xfrm>
          <a:prstGeom prst="ellipse">
            <a:avLst/>
          </a:prstGeom>
          <a:solidFill>
            <a:srgbClr val="0067B4"/>
          </a:solidFill>
          <a:ln w="25400" cap="flat" cmpd="sng" algn="ctr">
            <a:solidFill>
              <a:sysClr val="window" lastClr="FFFFFF">
                <a:lumMod val="75000"/>
              </a:sysClr>
            </a:solidFill>
            <a:prstDash val="solid"/>
          </a:ln>
          <a:effectLst/>
        </p:spPr>
        <p:txBody>
          <a:bodyPr rtlCol="0" anchor="ctr"/>
          <a:lstStyle/>
          <a:p>
            <a:pPr algn="ctr" defTabSz="1218804">
              <a:defRPr/>
            </a:pPr>
            <a:r>
              <a:rPr lang="en-US" altLang="zh-CN" sz="2399" b="1" kern="0" dirty="0">
                <a:solidFill>
                  <a:sysClr val="window" lastClr="FFFFFF"/>
                </a:solidFill>
                <a:latin typeface="微软雅黑" pitchFamily="34" charset="-122"/>
                <a:ea typeface="微软雅黑" pitchFamily="34" charset="-122"/>
              </a:rPr>
              <a:t>1</a:t>
            </a:r>
            <a:endParaRPr lang="zh-CN" altLang="en-US" sz="2399" b="1" kern="0" dirty="0">
              <a:solidFill>
                <a:sysClr val="window" lastClr="FFFFFF"/>
              </a:solidFill>
              <a:latin typeface="微软雅黑" pitchFamily="34" charset="-122"/>
              <a:ea typeface="微软雅黑" pitchFamily="34" charset="-122"/>
            </a:endParaRPr>
          </a:p>
        </p:txBody>
      </p:sp>
      <p:sp>
        <p:nvSpPr>
          <p:cNvPr id="61" name="椭圆 60"/>
          <p:cNvSpPr/>
          <p:nvPr/>
        </p:nvSpPr>
        <p:spPr>
          <a:xfrm>
            <a:off x="3601975" y="4765010"/>
            <a:ext cx="570243" cy="570243"/>
          </a:xfrm>
          <a:prstGeom prst="ellipse">
            <a:avLst/>
          </a:prstGeom>
          <a:solidFill>
            <a:srgbClr val="0067B4"/>
          </a:solidFill>
          <a:ln w="25400" cap="flat" cmpd="sng" algn="ctr">
            <a:solidFill>
              <a:sysClr val="window" lastClr="FFFFFF">
                <a:lumMod val="75000"/>
              </a:sysClr>
            </a:solidFill>
            <a:prstDash val="solid"/>
          </a:ln>
          <a:effectLst/>
        </p:spPr>
        <p:txBody>
          <a:bodyPr rtlCol="0" anchor="ctr"/>
          <a:lstStyle/>
          <a:p>
            <a:pPr algn="ctr" defTabSz="1218804">
              <a:defRPr/>
            </a:pPr>
            <a:r>
              <a:rPr lang="en-US" altLang="zh-CN" sz="2399" kern="0" dirty="0">
                <a:solidFill>
                  <a:sysClr val="window" lastClr="FFFFFF"/>
                </a:solidFill>
                <a:latin typeface="微软雅黑" pitchFamily="34" charset="-122"/>
                <a:ea typeface="微软雅黑" pitchFamily="34" charset="-122"/>
              </a:rPr>
              <a:t>2</a:t>
            </a:r>
            <a:endParaRPr lang="zh-CN" altLang="en-US" sz="2399" b="1" kern="0" dirty="0">
              <a:solidFill>
                <a:sysClr val="window" lastClr="FFFFFF"/>
              </a:solidFill>
              <a:latin typeface="微软雅黑" pitchFamily="34" charset="-122"/>
              <a:ea typeface="微软雅黑" pitchFamily="34" charset="-122"/>
            </a:endParaRPr>
          </a:p>
        </p:txBody>
      </p:sp>
      <p:grpSp>
        <p:nvGrpSpPr>
          <p:cNvPr id="3" name="组合 61"/>
          <p:cNvGrpSpPr/>
          <p:nvPr/>
        </p:nvGrpSpPr>
        <p:grpSpPr>
          <a:xfrm>
            <a:off x="4172218" y="2110978"/>
            <a:ext cx="1401873" cy="472678"/>
            <a:chOff x="3513818" y="1963801"/>
            <a:chExt cx="1051729" cy="354618"/>
          </a:xfrm>
        </p:grpSpPr>
        <p:cxnSp>
          <p:nvCxnSpPr>
            <p:cNvPr id="63" name="直接连接符 62"/>
            <p:cNvCxnSpPr/>
            <p:nvPr/>
          </p:nvCxnSpPr>
          <p:spPr>
            <a:xfrm>
              <a:off x="3513818" y="2141110"/>
              <a:ext cx="1051729" cy="0"/>
            </a:xfrm>
            <a:prstGeom prst="line">
              <a:avLst/>
            </a:prstGeom>
            <a:noFill/>
            <a:ln w="9525" cap="flat" cmpd="sng" algn="ctr">
              <a:solidFill>
                <a:srgbClr val="1E445B">
                  <a:lumMod val="60000"/>
                  <a:lumOff val="40000"/>
                </a:srgbClr>
              </a:solidFill>
              <a:prstDash val="dash"/>
              <a:tailEnd type="oval"/>
            </a:ln>
            <a:effectLst/>
          </p:spPr>
        </p:cxnSp>
        <p:cxnSp>
          <p:nvCxnSpPr>
            <p:cNvPr id="64" name="直接连接符 63"/>
            <p:cNvCxnSpPr/>
            <p:nvPr/>
          </p:nvCxnSpPr>
          <p:spPr>
            <a:xfrm>
              <a:off x="4565547" y="1963801"/>
              <a:ext cx="0" cy="354618"/>
            </a:xfrm>
            <a:prstGeom prst="line">
              <a:avLst/>
            </a:prstGeom>
            <a:noFill/>
            <a:ln w="9525" cap="flat" cmpd="sng" algn="ctr">
              <a:solidFill>
                <a:srgbClr val="1E445B">
                  <a:lumMod val="60000"/>
                  <a:lumOff val="40000"/>
                </a:srgbClr>
              </a:solidFill>
              <a:prstDash val="solid"/>
            </a:ln>
            <a:effectLst/>
          </p:spPr>
        </p:cxnSp>
      </p:grpSp>
      <p:sp>
        <p:nvSpPr>
          <p:cNvPr id="66" name="TextBox 65"/>
          <p:cNvSpPr txBox="1"/>
          <p:nvPr/>
        </p:nvSpPr>
        <p:spPr>
          <a:xfrm>
            <a:off x="5839916" y="4571655"/>
            <a:ext cx="4826705" cy="1181606"/>
          </a:xfrm>
          <a:prstGeom prst="rect">
            <a:avLst/>
          </a:prstGeom>
          <a:noFill/>
        </p:spPr>
        <p:txBody>
          <a:bodyPr wrap="square" lIns="0" tIns="0" rIns="0" bIns="0" rtlCol="0">
            <a:spAutoFit/>
          </a:bodyPr>
          <a:lstStyle>
            <a:defPPr>
              <a:defRPr lang="zh-CN"/>
            </a:defPPr>
            <a:lvl1pPr>
              <a:defRPr sz="1000">
                <a:solidFill>
                  <a:schemeClr val="tx1">
                    <a:lumMod val="65000"/>
                    <a:lumOff val="35000"/>
                  </a:schemeClr>
                </a:solidFill>
                <a:latin typeface="微软雅黑" pitchFamily="34" charset="-122"/>
                <a:ea typeface="微软雅黑" pitchFamily="34" charset="-122"/>
              </a:defRPr>
            </a:lvl1pPr>
          </a:lstStyle>
          <a:p>
            <a:pPr algn="just">
              <a:lnSpc>
                <a:spcPct val="120000"/>
              </a:lnSpc>
              <a:defRPr/>
            </a:pPr>
            <a:r>
              <a:rPr lang="zh-CN" altLang="en-US" sz="3199" kern="0" dirty="0">
                <a:solidFill>
                  <a:schemeClr val="tx1"/>
                </a:solidFill>
                <a:latin typeface="黑体" pitchFamily="49" charset="-122"/>
                <a:ea typeface="黑体" pitchFamily="49" charset="-122"/>
              </a:rPr>
              <a:t>贷款额度</a:t>
            </a:r>
            <a:r>
              <a:rPr lang="zh-CN" altLang="en-US" sz="3199" kern="0" dirty="0">
                <a:solidFill>
                  <a:srgbClr val="FF0000"/>
                </a:solidFill>
                <a:latin typeface="黑体" pitchFamily="49" charset="-122"/>
                <a:ea typeface="黑体" pitchFamily="49" charset="-122"/>
              </a:rPr>
              <a:t>最高</a:t>
            </a:r>
            <a:r>
              <a:rPr lang="en-US" altLang="zh-CN" sz="3199" kern="0" dirty="0">
                <a:solidFill>
                  <a:srgbClr val="FF0000"/>
                </a:solidFill>
                <a:latin typeface="黑体" pitchFamily="49" charset="-122"/>
                <a:ea typeface="黑体" pitchFamily="49" charset="-122"/>
              </a:rPr>
              <a:t>300</a:t>
            </a:r>
            <a:r>
              <a:rPr lang="zh-CN" altLang="en-US" sz="3199" kern="0" dirty="0">
                <a:solidFill>
                  <a:srgbClr val="FF0000"/>
                </a:solidFill>
                <a:latin typeface="黑体" pitchFamily="49" charset="-122"/>
                <a:ea typeface="黑体" pitchFamily="49" charset="-122"/>
              </a:rPr>
              <a:t>万元</a:t>
            </a:r>
            <a:r>
              <a:rPr lang="zh-CN" altLang="en-US" sz="3199" kern="0" dirty="0">
                <a:solidFill>
                  <a:schemeClr val="tx1"/>
                </a:solidFill>
                <a:latin typeface="黑体" pitchFamily="49" charset="-122"/>
                <a:ea typeface="黑体" pitchFamily="49" charset="-122"/>
              </a:rPr>
              <a:t>。贷款期限</a:t>
            </a:r>
            <a:r>
              <a:rPr lang="zh-CN" altLang="en-US" sz="3199" kern="0" dirty="0">
                <a:solidFill>
                  <a:srgbClr val="FF0000"/>
                </a:solidFill>
                <a:latin typeface="黑体" pitchFamily="49" charset="-122"/>
                <a:ea typeface="黑体" pitchFamily="49" charset="-122"/>
              </a:rPr>
              <a:t>最长</a:t>
            </a:r>
            <a:r>
              <a:rPr lang="en-US" altLang="zh-CN" sz="3199" kern="0" dirty="0">
                <a:solidFill>
                  <a:srgbClr val="FF0000"/>
                </a:solidFill>
                <a:latin typeface="黑体" pitchFamily="49" charset="-122"/>
                <a:ea typeface="黑体" pitchFamily="49" charset="-122"/>
              </a:rPr>
              <a:t>2</a:t>
            </a:r>
            <a:r>
              <a:rPr lang="zh-CN" altLang="en-US" sz="3199" kern="0" dirty="0">
                <a:solidFill>
                  <a:srgbClr val="FF0000"/>
                </a:solidFill>
                <a:latin typeface="黑体" pitchFamily="49" charset="-122"/>
                <a:ea typeface="黑体" pitchFamily="49" charset="-122"/>
              </a:rPr>
              <a:t>年</a:t>
            </a:r>
            <a:r>
              <a:rPr lang="zh-CN" altLang="en-US" sz="3199" kern="0" dirty="0">
                <a:solidFill>
                  <a:schemeClr val="tx1"/>
                </a:solidFill>
                <a:latin typeface="黑体" pitchFamily="49" charset="-122"/>
                <a:ea typeface="黑体" pitchFamily="49" charset="-122"/>
              </a:rPr>
              <a:t>。</a:t>
            </a:r>
          </a:p>
        </p:txBody>
      </p:sp>
      <p:grpSp>
        <p:nvGrpSpPr>
          <p:cNvPr id="5" name="组合 69"/>
          <p:cNvGrpSpPr/>
          <p:nvPr/>
        </p:nvGrpSpPr>
        <p:grpSpPr>
          <a:xfrm>
            <a:off x="4172218" y="4813791"/>
            <a:ext cx="1401873" cy="472678"/>
            <a:chOff x="3513818" y="1963801"/>
            <a:chExt cx="1051729" cy="354618"/>
          </a:xfrm>
        </p:grpSpPr>
        <p:cxnSp>
          <p:nvCxnSpPr>
            <p:cNvPr id="71" name="直接连接符 70"/>
            <p:cNvCxnSpPr/>
            <p:nvPr/>
          </p:nvCxnSpPr>
          <p:spPr>
            <a:xfrm>
              <a:off x="3513818" y="2141110"/>
              <a:ext cx="1051729" cy="0"/>
            </a:xfrm>
            <a:prstGeom prst="line">
              <a:avLst/>
            </a:prstGeom>
            <a:noFill/>
            <a:ln w="9525" cap="flat" cmpd="sng" algn="ctr">
              <a:solidFill>
                <a:srgbClr val="1E445B">
                  <a:lumMod val="60000"/>
                  <a:lumOff val="40000"/>
                </a:srgbClr>
              </a:solidFill>
              <a:prstDash val="dash"/>
              <a:tailEnd type="oval"/>
            </a:ln>
            <a:effectLst/>
          </p:spPr>
        </p:cxnSp>
        <p:cxnSp>
          <p:nvCxnSpPr>
            <p:cNvPr id="72" name="直接连接符 71"/>
            <p:cNvCxnSpPr/>
            <p:nvPr/>
          </p:nvCxnSpPr>
          <p:spPr>
            <a:xfrm>
              <a:off x="4565547" y="1963801"/>
              <a:ext cx="0" cy="354618"/>
            </a:xfrm>
            <a:prstGeom prst="line">
              <a:avLst/>
            </a:prstGeom>
            <a:noFill/>
            <a:ln w="9525" cap="flat" cmpd="sng" algn="ctr">
              <a:solidFill>
                <a:srgbClr val="1E445B">
                  <a:lumMod val="60000"/>
                  <a:lumOff val="40000"/>
                </a:srgbClr>
              </a:solidFill>
              <a:prstDash val="solid"/>
            </a:ln>
            <a:effectLst/>
          </p:spPr>
        </p:cxnSp>
      </p:grpSp>
      <p:sp>
        <p:nvSpPr>
          <p:cNvPr id="29" name="矩形 3"/>
          <p:cNvSpPr>
            <a:spLocks noChangeArrowheads="1"/>
          </p:cNvSpPr>
          <p:nvPr/>
        </p:nvSpPr>
        <p:spPr bwMode="auto">
          <a:xfrm>
            <a:off x="1527609" y="266687"/>
            <a:ext cx="1958127"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b="1" dirty="0">
                <a:solidFill>
                  <a:srgbClr val="0067B4"/>
                </a:solidFill>
                <a:latin typeface="Arial" panose="020B0604020202020204" pitchFamily="34" charset="0"/>
                <a:cs typeface="Arial" panose="020B0604020202020204" pitchFamily="34" charset="0"/>
              </a:rPr>
              <a:t>贷款类型</a:t>
            </a:r>
          </a:p>
        </p:txBody>
      </p:sp>
    </p:spTree>
    <p:extLst>
      <p:ext uri="{BB962C8B-B14F-4D97-AF65-F5344CB8AC3E}">
        <p14:creationId xmlns:p14="http://schemas.microsoft.com/office/powerpoint/2010/main" val="1329275828"/>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arn(inVertical)">
                                      <p:cBhvr>
                                        <p:cTn id="10" dur="500"/>
                                        <p:tgtEl>
                                          <p:spTgt spid="80"/>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000"/>
                            </p:stCondLst>
                            <p:childTnLst>
                              <p:par>
                                <p:cTn id="16" presetID="53" presetClass="entr" presetSubtype="528" fill="hold" grpId="0" nodeType="afterEffect">
                                  <p:stCondLst>
                                    <p:cond delay="0"/>
                                  </p:stCondLst>
                                  <p:childTnLst>
                                    <p:set>
                                      <p:cBhvr>
                                        <p:cTn id="17" dur="1" fill="hold">
                                          <p:stCondLst>
                                            <p:cond delay="0"/>
                                          </p:stCondLst>
                                        </p:cTn>
                                        <p:tgtEl>
                                          <p:spTgt spid="58"/>
                                        </p:tgtEl>
                                        <p:attrNameLst>
                                          <p:attrName>style.visibility</p:attrName>
                                        </p:attrNameLst>
                                      </p:cBhvr>
                                      <p:to>
                                        <p:strVal val="visible"/>
                                      </p:to>
                                    </p:set>
                                    <p:anim calcmode="lin" valueType="num">
                                      <p:cBhvr>
                                        <p:cTn id="18" dur="500" fill="hold"/>
                                        <p:tgtEl>
                                          <p:spTgt spid="58"/>
                                        </p:tgtEl>
                                        <p:attrNameLst>
                                          <p:attrName>ppt_w</p:attrName>
                                        </p:attrNameLst>
                                      </p:cBhvr>
                                      <p:tavLst>
                                        <p:tav tm="0">
                                          <p:val>
                                            <p:fltVal val="0"/>
                                          </p:val>
                                        </p:tav>
                                        <p:tav tm="100000">
                                          <p:val>
                                            <p:strVal val="#ppt_w"/>
                                          </p:val>
                                        </p:tav>
                                      </p:tavLst>
                                    </p:anim>
                                    <p:anim calcmode="lin" valueType="num">
                                      <p:cBhvr>
                                        <p:cTn id="19" dur="500" fill="hold"/>
                                        <p:tgtEl>
                                          <p:spTgt spid="58"/>
                                        </p:tgtEl>
                                        <p:attrNameLst>
                                          <p:attrName>ppt_h</p:attrName>
                                        </p:attrNameLst>
                                      </p:cBhvr>
                                      <p:tavLst>
                                        <p:tav tm="0">
                                          <p:val>
                                            <p:fltVal val="0"/>
                                          </p:val>
                                        </p:tav>
                                        <p:tav tm="100000">
                                          <p:val>
                                            <p:strVal val="#ppt_h"/>
                                          </p:val>
                                        </p:tav>
                                      </p:tavLst>
                                    </p:anim>
                                    <p:animEffect transition="in" filter="fade">
                                      <p:cBhvr>
                                        <p:cTn id="20" dur="500"/>
                                        <p:tgtEl>
                                          <p:spTgt spid="58"/>
                                        </p:tgtEl>
                                      </p:cBhvr>
                                    </p:animEffect>
                                    <p:anim calcmode="lin" valueType="num">
                                      <p:cBhvr>
                                        <p:cTn id="21" dur="500" fill="hold"/>
                                        <p:tgtEl>
                                          <p:spTgt spid="58"/>
                                        </p:tgtEl>
                                        <p:attrNameLst>
                                          <p:attrName>ppt_x</p:attrName>
                                        </p:attrNameLst>
                                      </p:cBhvr>
                                      <p:tavLst>
                                        <p:tav tm="0">
                                          <p:val>
                                            <p:fltVal val="0.5"/>
                                          </p:val>
                                        </p:tav>
                                        <p:tav tm="100000">
                                          <p:val>
                                            <p:strVal val="#ppt_x"/>
                                          </p:val>
                                        </p:tav>
                                      </p:tavLst>
                                    </p:anim>
                                    <p:anim calcmode="lin" valueType="num">
                                      <p:cBhvr>
                                        <p:cTn id="22" dur="500" fill="hold"/>
                                        <p:tgtEl>
                                          <p:spTgt spid="58"/>
                                        </p:tgtEl>
                                        <p:attrNameLst>
                                          <p:attrName>ppt_y</p:attrName>
                                        </p:attrNameLst>
                                      </p:cBhvr>
                                      <p:tavLst>
                                        <p:tav tm="0">
                                          <p:val>
                                            <p:fltVal val="0.5"/>
                                          </p:val>
                                        </p:tav>
                                        <p:tav tm="100000">
                                          <p:val>
                                            <p:strVal val="#ppt_y"/>
                                          </p:val>
                                        </p:tav>
                                      </p:tavLst>
                                    </p:anim>
                                  </p:childTnLst>
                                </p:cTn>
                              </p:par>
                              <p:par>
                                <p:cTn id="23" presetID="53" presetClass="entr" presetSubtype="528" fill="hold" grpId="0" nodeType="withEffect">
                                  <p:stCondLst>
                                    <p:cond delay="0"/>
                                  </p:stCondLst>
                                  <p:childTnLst>
                                    <p:set>
                                      <p:cBhvr>
                                        <p:cTn id="24" dur="1" fill="hold">
                                          <p:stCondLst>
                                            <p:cond delay="0"/>
                                          </p:stCondLst>
                                        </p:cTn>
                                        <p:tgtEl>
                                          <p:spTgt spid="56"/>
                                        </p:tgtEl>
                                        <p:attrNameLst>
                                          <p:attrName>style.visibility</p:attrName>
                                        </p:attrNameLst>
                                      </p:cBhvr>
                                      <p:to>
                                        <p:strVal val="visible"/>
                                      </p:to>
                                    </p:set>
                                    <p:anim calcmode="lin" valueType="num">
                                      <p:cBhvr>
                                        <p:cTn id="25" dur="500" fill="hold"/>
                                        <p:tgtEl>
                                          <p:spTgt spid="56"/>
                                        </p:tgtEl>
                                        <p:attrNameLst>
                                          <p:attrName>ppt_w</p:attrName>
                                        </p:attrNameLst>
                                      </p:cBhvr>
                                      <p:tavLst>
                                        <p:tav tm="0">
                                          <p:val>
                                            <p:fltVal val="0"/>
                                          </p:val>
                                        </p:tav>
                                        <p:tav tm="100000">
                                          <p:val>
                                            <p:strVal val="#ppt_w"/>
                                          </p:val>
                                        </p:tav>
                                      </p:tavLst>
                                    </p:anim>
                                    <p:anim calcmode="lin" valueType="num">
                                      <p:cBhvr>
                                        <p:cTn id="26" dur="500" fill="hold"/>
                                        <p:tgtEl>
                                          <p:spTgt spid="56"/>
                                        </p:tgtEl>
                                        <p:attrNameLst>
                                          <p:attrName>ppt_h</p:attrName>
                                        </p:attrNameLst>
                                      </p:cBhvr>
                                      <p:tavLst>
                                        <p:tav tm="0">
                                          <p:val>
                                            <p:fltVal val="0"/>
                                          </p:val>
                                        </p:tav>
                                        <p:tav tm="100000">
                                          <p:val>
                                            <p:strVal val="#ppt_h"/>
                                          </p:val>
                                        </p:tav>
                                      </p:tavLst>
                                    </p:anim>
                                    <p:animEffect transition="in" filter="fade">
                                      <p:cBhvr>
                                        <p:cTn id="27" dur="500"/>
                                        <p:tgtEl>
                                          <p:spTgt spid="56"/>
                                        </p:tgtEl>
                                      </p:cBhvr>
                                    </p:animEffect>
                                    <p:anim calcmode="lin" valueType="num">
                                      <p:cBhvr>
                                        <p:cTn id="28" dur="500" fill="hold"/>
                                        <p:tgtEl>
                                          <p:spTgt spid="56"/>
                                        </p:tgtEl>
                                        <p:attrNameLst>
                                          <p:attrName>ppt_x</p:attrName>
                                        </p:attrNameLst>
                                      </p:cBhvr>
                                      <p:tavLst>
                                        <p:tav tm="0">
                                          <p:val>
                                            <p:fltVal val="0.5"/>
                                          </p:val>
                                        </p:tav>
                                        <p:tav tm="100000">
                                          <p:val>
                                            <p:strVal val="#ppt_x"/>
                                          </p:val>
                                        </p:tav>
                                      </p:tavLst>
                                    </p:anim>
                                    <p:anim calcmode="lin" valueType="num">
                                      <p:cBhvr>
                                        <p:cTn id="29" dur="500" fill="hold"/>
                                        <p:tgtEl>
                                          <p:spTgt spid="56"/>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53" presetClass="entr" presetSubtype="528" fill="hold" grpId="0" nodeType="afterEffect">
                                  <p:stCondLst>
                                    <p:cond delay="0"/>
                                  </p:stCondLst>
                                  <p:childTnLst>
                                    <p:set>
                                      <p:cBhvr>
                                        <p:cTn id="32" dur="1" fill="hold">
                                          <p:stCondLst>
                                            <p:cond delay="0"/>
                                          </p:stCondLst>
                                        </p:cTn>
                                        <p:tgtEl>
                                          <p:spTgt spid="57"/>
                                        </p:tgtEl>
                                        <p:attrNameLst>
                                          <p:attrName>style.visibility</p:attrName>
                                        </p:attrNameLst>
                                      </p:cBhvr>
                                      <p:to>
                                        <p:strVal val="visible"/>
                                      </p:to>
                                    </p:set>
                                    <p:anim calcmode="lin" valueType="num">
                                      <p:cBhvr>
                                        <p:cTn id="33" dur="500" fill="hold"/>
                                        <p:tgtEl>
                                          <p:spTgt spid="57"/>
                                        </p:tgtEl>
                                        <p:attrNameLst>
                                          <p:attrName>ppt_w</p:attrName>
                                        </p:attrNameLst>
                                      </p:cBhvr>
                                      <p:tavLst>
                                        <p:tav tm="0">
                                          <p:val>
                                            <p:fltVal val="0"/>
                                          </p:val>
                                        </p:tav>
                                        <p:tav tm="100000">
                                          <p:val>
                                            <p:strVal val="#ppt_w"/>
                                          </p:val>
                                        </p:tav>
                                      </p:tavLst>
                                    </p:anim>
                                    <p:anim calcmode="lin" valueType="num">
                                      <p:cBhvr>
                                        <p:cTn id="34" dur="500" fill="hold"/>
                                        <p:tgtEl>
                                          <p:spTgt spid="57"/>
                                        </p:tgtEl>
                                        <p:attrNameLst>
                                          <p:attrName>ppt_h</p:attrName>
                                        </p:attrNameLst>
                                      </p:cBhvr>
                                      <p:tavLst>
                                        <p:tav tm="0">
                                          <p:val>
                                            <p:fltVal val="0"/>
                                          </p:val>
                                        </p:tav>
                                        <p:tav tm="100000">
                                          <p:val>
                                            <p:strVal val="#ppt_h"/>
                                          </p:val>
                                        </p:tav>
                                      </p:tavLst>
                                    </p:anim>
                                    <p:animEffect transition="in" filter="fade">
                                      <p:cBhvr>
                                        <p:cTn id="35" dur="500"/>
                                        <p:tgtEl>
                                          <p:spTgt spid="57"/>
                                        </p:tgtEl>
                                      </p:cBhvr>
                                    </p:animEffect>
                                    <p:anim calcmode="lin" valueType="num">
                                      <p:cBhvr>
                                        <p:cTn id="36" dur="500" fill="hold"/>
                                        <p:tgtEl>
                                          <p:spTgt spid="57"/>
                                        </p:tgtEl>
                                        <p:attrNameLst>
                                          <p:attrName>ppt_x</p:attrName>
                                        </p:attrNameLst>
                                      </p:cBhvr>
                                      <p:tavLst>
                                        <p:tav tm="0">
                                          <p:val>
                                            <p:fltVal val="0.5"/>
                                          </p:val>
                                        </p:tav>
                                        <p:tav tm="100000">
                                          <p:val>
                                            <p:strVal val="#ppt_x"/>
                                          </p:val>
                                        </p:tav>
                                      </p:tavLst>
                                    </p:anim>
                                    <p:anim calcmode="lin" valueType="num">
                                      <p:cBhvr>
                                        <p:cTn id="37" dur="500" fill="hold"/>
                                        <p:tgtEl>
                                          <p:spTgt spid="57"/>
                                        </p:tgtEl>
                                        <p:attrNameLst>
                                          <p:attrName>ppt_y</p:attrName>
                                        </p:attrNameLst>
                                      </p:cBhvr>
                                      <p:tavLst>
                                        <p:tav tm="0">
                                          <p:val>
                                            <p:fltVal val="0.5"/>
                                          </p:val>
                                        </p:tav>
                                        <p:tav tm="100000">
                                          <p:val>
                                            <p:strVal val="#ppt_y"/>
                                          </p:val>
                                        </p:tav>
                                      </p:tavLst>
                                    </p:anim>
                                  </p:childTnLst>
                                </p:cTn>
                              </p:par>
                            </p:childTnLst>
                          </p:cTn>
                        </p:par>
                        <p:par>
                          <p:cTn id="38" fill="hold">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p:cTn id="41" dur="500" fill="hold"/>
                                        <p:tgtEl>
                                          <p:spTgt spid="59"/>
                                        </p:tgtEl>
                                        <p:attrNameLst>
                                          <p:attrName>ppt_w</p:attrName>
                                        </p:attrNameLst>
                                      </p:cBhvr>
                                      <p:tavLst>
                                        <p:tav tm="0">
                                          <p:val>
                                            <p:fltVal val="0"/>
                                          </p:val>
                                        </p:tav>
                                        <p:tav tm="100000">
                                          <p:val>
                                            <p:strVal val="#ppt_w"/>
                                          </p:val>
                                        </p:tav>
                                      </p:tavLst>
                                    </p:anim>
                                    <p:anim calcmode="lin" valueType="num">
                                      <p:cBhvr>
                                        <p:cTn id="42" dur="500" fill="hold"/>
                                        <p:tgtEl>
                                          <p:spTgt spid="59"/>
                                        </p:tgtEl>
                                        <p:attrNameLst>
                                          <p:attrName>ppt_h</p:attrName>
                                        </p:attrNameLst>
                                      </p:cBhvr>
                                      <p:tavLst>
                                        <p:tav tm="0">
                                          <p:val>
                                            <p:fltVal val="0"/>
                                          </p:val>
                                        </p:tav>
                                        <p:tav tm="100000">
                                          <p:val>
                                            <p:strVal val="#ppt_h"/>
                                          </p:val>
                                        </p:tav>
                                      </p:tavLst>
                                    </p:anim>
                                    <p:animEffect transition="in" filter="fade">
                                      <p:cBhvr>
                                        <p:cTn id="43" dur="500"/>
                                        <p:tgtEl>
                                          <p:spTgt spid="59"/>
                                        </p:tgtEl>
                                      </p:cBhvr>
                                    </p:animEffect>
                                  </p:childTnLst>
                                </p:cTn>
                              </p:par>
                              <p:par>
                                <p:cTn id="44" presetID="53" presetClass="entr" presetSubtype="16" fill="hold" grpId="0" nodeType="withEffect">
                                  <p:stCondLst>
                                    <p:cond delay="400"/>
                                  </p:stCondLst>
                                  <p:childTnLst>
                                    <p:set>
                                      <p:cBhvr>
                                        <p:cTn id="45" dur="1" fill="hold">
                                          <p:stCondLst>
                                            <p:cond delay="0"/>
                                          </p:stCondLst>
                                        </p:cTn>
                                        <p:tgtEl>
                                          <p:spTgt spid="61"/>
                                        </p:tgtEl>
                                        <p:attrNameLst>
                                          <p:attrName>style.visibility</p:attrName>
                                        </p:attrNameLst>
                                      </p:cBhvr>
                                      <p:to>
                                        <p:strVal val="visible"/>
                                      </p:to>
                                    </p:set>
                                    <p:anim calcmode="lin" valueType="num">
                                      <p:cBhvr>
                                        <p:cTn id="46" dur="500" fill="hold"/>
                                        <p:tgtEl>
                                          <p:spTgt spid="61"/>
                                        </p:tgtEl>
                                        <p:attrNameLst>
                                          <p:attrName>ppt_w</p:attrName>
                                        </p:attrNameLst>
                                      </p:cBhvr>
                                      <p:tavLst>
                                        <p:tav tm="0">
                                          <p:val>
                                            <p:fltVal val="0"/>
                                          </p:val>
                                        </p:tav>
                                        <p:tav tm="100000">
                                          <p:val>
                                            <p:strVal val="#ppt_w"/>
                                          </p:val>
                                        </p:tav>
                                      </p:tavLst>
                                    </p:anim>
                                    <p:anim calcmode="lin" valueType="num">
                                      <p:cBhvr>
                                        <p:cTn id="47" dur="500" fill="hold"/>
                                        <p:tgtEl>
                                          <p:spTgt spid="61"/>
                                        </p:tgtEl>
                                        <p:attrNameLst>
                                          <p:attrName>ppt_h</p:attrName>
                                        </p:attrNameLst>
                                      </p:cBhvr>
                                      <p:tavLst>
                                        <p:tav tm="0">
                                          <p:val>
                                            <p:fltVal val="0"/>
                                          </p:val>
                                        </p:tav>
                                        <p:tav tm="100000">
                                          <p:val>
                                            <p:strVal val="#ppt_h"/>
                                          </p:val>
                                        </p:tav>
                                      </p:tavLst>
                                    </p:anim>
                                    <p:animEffect transition="in" filter="fade">
                                      <p:cBhvr>
                                        <p:cTn id="48" dur="500"/>
                                        <p:tgtEl>
                                          <p:spTgt spid="61"/>
                                        </p:tgtEl>
                                      </p:cBhvr>
                                    </p:animEffect>
                                  </p:childTnLst>
                                </p:cTn>
                              </p:par>
                            </p:childTnLst>
                          </p:cTn>
                        </p:par>
                        <p:par>
                          <p:cTn id="49" fill="hold">
                            <p:stCondLst>
                              <p:cond delay="2900"/>
                            </p:stCondLst>
                            <p:childTnLst>
                              <p:par>
                                <p:cTn id="50" presetID="22" presetClass="entr" presetSubtype="8" fill="hold" nodeType="after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wipe(left)">
                                      <p:cBhvr>
                                        <p:cTn id="52" dur="500"/>
                                        <p:tgtEl>
                                          <p:spTgt spid="3"/>
                                        </p:tgtEl>
                                      </p:cBhvr>
                                    </p:animEffect>
                                  </p:childTnLst>
                                </p:cTn>
                              </p:par>
                            </p:childTnLst>
                          </p:cTn>
                        </p:par>
                        <p:par>
                          <p:cTn id="53" fill="hold">
                            <p:stCondLst>
                              <p:cond delay="3400"/>
                            </p:stCondLst>
                            <p:childTnLst>
                              <p:par>
                                <p:cTn id="54" presetID="22" presetClass="entr" presetSubtype="8" fill="hold" grpId="0" nodeType="afterEffect">
                                  <p:stCondLst>
                                    <p:cond delay="0"/>
                                  </p:stCondLst>
                                  <p:childTnLst>
                                    <p:set>
                                      <p:cBhvr>
                                        <p:cTn id="55" dur="1" fill="hold">
                                          <p:stCondLst>
                                            <p:cond delay="0"/>
                                          </p:stCondLst>
                                        </p:cTn>
                                        <p:tgtEl>
                                          <p:spTgt spid="55"/>
                                        </p:tgtEl>
                                        <p:attrNameLst>
                                          <p:attrName>style.visibility</p:attrName>
                                        </p:attrNameLst>
                                      </p:cBhvr>
                                      <p:to>
                                        <p:strVal val="visible"/>
                                      </p:to>
                                    </p:set>
                                    <p:animEffect transition="in" filter="wipe(left)">
                                      <p:cBhvr>
                                        <p:cTn id="56" dur="300"/>
                                        <p:tgtEl>
                                          <p:spTgt spid="55"/>
                                        </p:tgtEl>
                                      </p:cBhvr>
                                    </p:animEffect>
                                  </p:childTnLst>
                                </p:cTn>
                              </p:par>
                            </p:childTnLst>
                          </p:cTn>
                        </p:par>
                        <p:par>
                          <p:cTn id="57" fill="hold">
                            <p:stCondLst>
                              <p:cond delay="3700"/>
                            </p:stCondLst>
                            <p:childTnLst>
                              <p:par>
                                <p:cTn id="58" presetID="22" presetClass="entr" presetSubtype="8" fill="hold" nodeType="after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wipe(left)">
                                      <p:cBhvr>
                                        <p:cTn id="60" dur="500"/>
                                        <p:tgtEl>
                                          <p:spTgt spid="5"/>
                                        </p:tgtEl>
                                      </p:cBhvr>
                                    </p:animEffect>
                                  </p:childTnLst>
                                </p:cTn>
                              </p:par>
                            </p:childTnLst>
                          </p:cTn>
                        </p:par>
                        <p:par>
                          <p:cTn id="61" fill="hold">
                            <p:stCondLst>
                              <p:cond delay="4200"/>
                            </p:stCondLst>
                            <p:childTnLst>
                              <p:par>
                                <p:cTn id="62" presetID="22" presetClass="entr" presetSubtype="8" fill="hold" grpId="0" nodeType="afterEffect">
                                  <p:stCondLst>
                                    <p:cond delay="0"/>
                                  </p:stCondLst>
                                  <p:childTnLst>
                                    <p:set>
                                      <p:cBhvr>
                                        <p:cTn id="63" dur="1" fill="hold">
                                          <p:stCondLst>
                                            <p:cond delay="0"/>
                                          </p:stCondLst>
                                        </p:cTn>
                                        <p:tgtEl>
                                          <p:spTgt spid="66"/>
                                        </p:tgtEl>
                                        <p:attrNameLst>
                                          <p:attrName>style.visibility</p:attrName>
                                        </p:attrNameLst>
                                      </p:cBhvr>
                                      <p:to>
                                        <p:strVal val="visible"/>
                                      </p:to>
                                    </p:set>
                                    <p:animEffect transition="in" filter="wipe(left)">
                                      <p:cBhvr>
                                        <p:cTn id="64" dur="300"/>
                                        <p:tgtEl>
                                          <p:spTgt spid="66"/>
                                        </p:tgtEl>
                                      </p:cBhvr>
                                    </p:animEffect>
                                  </p:childTnLst>
                                </p:cTn>
                              </p:par>
                            </p:childTnLst>
                          </p:cTn>
                        </p:par>
                        <p:par>
                          <p:cTn id="65" fill="hold">
                            <p:stCondLst>
                              <p:cond delay="4500"/>
                            </p:stCondLst>
                            <p:childTnLst>
                              <p:par>
                                <p:cTn id="66" presetID="22" presetClass="entr" presetSubtype="8" fill="hold" grpId="0" nodeType="afterEffect">
                                  <p:stCondLst>
                                    <p:cond delay="0"/>
                                  </p:stCondLst>
                                  <p:childTnLst>
                                    <p:set>
                                      <p:cBhvr>
                                        <p:cTn id="67" dur="1" fill="hold">
                                          <p:stCondLst>
                                            <p:cond delay="0"/>
                                          </p:stCondLst>
                                        </p:cTn>
                                        <p:tgtEl>
                                          <p:spTgt spid="29"/>
                                        </p:tgtEl>
                                        <p:attrNameLst>
                                          <p:attrName>style.visibility</p:attrName>
                                        </p:attrNameLst>
                                      </p:cBhvr>
                                      <p:to>
                                        <p:strVal val="visible"/>
                                      </p:to>
                                    </p:set>
                                    <p:animEffect transition="in" filter="wipe(left)">
                                      <p:cBhvr>
                                        <p:cTn id="6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55" grpId="0"/>
      <p:bldP spid="56" grpId="0" animBg="1"/>
      <p:bldP spid="57" grpId="0"/>
      <p:bldP spid="58" grpId="0" animBg="1"/>
      <p:bldP spid="59" grpId="0" animBg="1"/>
      <p:bldP spid="61" grpId="0" animBg="1"/>
      <p:bldP spid="66"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grpSp>
        <p:nvGrpSpPr>
          <p:cNvPr id="2"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grpSp>
        <p:nvGrpSpPr>
          <p:cNvPr id="3" name="组合 8"/>
          <p:cNvGrpSpPr>
            <a:grpSpLocks/>
          </p:cNvGrpSpPr>
          <p:nvPr/>
        </p:nvGrpSpPr>
        <p:grpSpPr bwMode="auto">
          <a:xfrm>
            <a:off x="2502335" y="1143690"/>
            <a:ext cx="7040511" cy="6030308"/>
            <a:chOff x="0" y="1857363"/>
            <a:chExt cx="4595813" cy="4027489"/>
          </a:xfrm>
        </p:grpSpPr>
        <p:grpSp>
          <p:nvGrpSpPr>
            <p:cNvPr id="5" name="组合 89"/>
            <p:cNvGrpSpPr>
              <a:grpSpLocks/>
            </p:cNvGrpSpPr>
            <p:nvPr/>
          </p:nvGrpSpPr>
          <p:grpSpPr bwMode="auto">
            <a:xfrm>
              <a:off x="0" y="1857363"/>
              <a:ext cx="4595813" cy="4027489"/>
              <a:chOff x="0" y="1857363"/>
              <a:chExt cx="4595813" cy="4027489"/>
            </a:xfrm>
          </p:grpSpPr>
          <p:grpSp>
            <p:nvGrpSpPr>
              <p:cNvPr id="6" name="Group 53"/>
              <p:cNvGrpSpPr>
                <a:grpSpLocks/>
              </p:cNvGrpSpPr>
              <p:nvPr/>
            </p:nvGrpSpPr>
            <p:grpSpPr bwMode="auto">
              <a:xfrm>
                <a:off x="0" y="1857363"/>
                <a:ext cx="4595813" cy="4027489"/>
                <a:chOff x="1429" y="1026"/>
                <a:chExt cx="2895" cy="2537"/>
              </a:xfrm>
            </p:grpSpPr>
            <p:sp>
              <p:nvSpPr>
                <p:cNvPr id="93" name="Oval 27"/>
                <p:cNvSpPr>
                  <a:spLocks noChangeArrowheads="1"/>
                </p:cNvSpPr>
                <p:nvPr/>
              </p:nvSpPr>
              <p:spPr bwMode="auto">
                <a:xfrm>
                  <a:off x="2110" y="1479"/>
                  <a:ext cx="1452" cy="1452"/>
                </a:xfrm>
                <a:prstGeom prst="ellipse">
                  <a:avLst/>
                </a:prstGeom>
                <a:solidFill>
                  <a:srgbClr val="EAEAEA"/>
                </a:solidFill>
                <a:ln w="19050" cap="rnd" algn="ctr">
                  <a:solidFill>
                    <a:srgbClr val="808080"/>
                  </a:solidFill>
                  <a:prstDash val="sysDot"/>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grpSp>
              <p:nvGrpSpPr>
                <p:cNvPr id="7" name="Group 31"/>
                <p:cNvGrpSpPr>
                  <a:grpSpLocks/>
                </p:cNvGrpSpPr>
                <p:nvPr/>
              </p:nvGrpSpPr>
              <p:grpSpPr bwMode="auto">
                <a:xfrm>
                  <a:off x="2382" y="1026"/>
                  <a:ext cx="906" cy="906"/>
                  <a:chOff x="2335" y="1138"/>
                  <a:chExt cx="1089" cy="1088"/>
                </a:xfrm>
              </p:grpSpPr>
              <p:sp>
                <p:nvSpPr>
                  <p:cNvPr id="101" name="Oval 32"/>
                  <p:cNvSpPr>
                    <a:spLocks noChangeArrowheads="1"/>
                  </p:cNvSpPr>
                  <p:nvPr/>
                </p:nvSpPr>
                <p:spPr bwMode="auto">
                  <a:xfrm>
                    <a:off x="2335" y="1138"/>
                    <a:ext cx="1089" cy="1088"/>
                  </a:xfrm>
                  <a:prstGeom prst="ellipse">
                    <a:avLst/>
                  </a:prstGeom>
                  <a:gradFill rotWithShape="1">
                    <a:gsLst>
                      <a:gs pos="0">
                        <a:srgbClr val="2771C3"/>
                      </a:gs>
                      <a:gs pos="100000">
                        <a:srgbClr val="004176"/>
                      </a:gs>
                    </a:gsLst>
                    <a:lin ang="2700000" scaled="1"/>
                  </a:gradFill>
                  <a:ln w="9525" algn="ctr">
                    <a:noFill/>
                    <a:round/>
                    <a:headEnd/>
                    <a:tailEnd/>
                  </a:ln>
                </p:spPr>
                <p:txBody>
                  <a:bodyPr wrap="none" anchor="ctr"/>
                  <a:lstStyle/>
                  <a:p>
                    <a:pPr algn="ctr" defTabSz="1218804">
                      <a:defRPr/>
                    </a:pPr>
                    <a:r>
                      <a:rPr lang="en-US" altLang="zh-CN" sz="2666" kern="0" dirty="0">
                        <a:solidFill>
                          <a:srgbClr val="FFFFFF"/>
                        </a:solidFill>
                        <a:latin typeface="微软雅黑" pitchFamily="34" charset="-122"/>
                        <a:ea typeface="微软雅黑" pitchFamily="34" charset="-122"/>
                      </a:rPr>
                      <a:t>50</a:t>
                    </a:r>
                    <a:r>
                      <a:rPr lang="zh-CN" altLang="en-US" sz="2666" kern="0" dirty="0">
                        <a:solidFill>
                          <a:srgbClr val="FFFFFF"/>
                        </a:solidFill>
                        <a:latin typeface="微软雅黑" pitchFamily="34" charset="-122"/>
                        <a:ea typeface="微软雅黑" pitchFamily="34" charset="-122"/>
                      </a:rPr>
                      <a:t>万元</a:t>
                    </a:r>
                    <a:endParaRPr lang="en-US" altLang="zh-CN" sz="2666" kern="0" dirty="0">
                      <a:solidFill>
                        <a:srgbClr val="FFFFFF"/>
                      </a:solidFill>
                      <a:latin typeface="微软雅黑" pitchFamily="34" charset="-122"/>
                      <a:ea typeface="微软雅黑" pitchFamily="34" charset="-122"/>
                    </a:endParaRPr>
                  </a:p>
                  <a:p>
                    <a:pPr algn="ctr" defTabSz="1218804">
                      <a:defRPr/>
                    </a:pPr>
                    <a:r>
                      <a:rPr lang="zh-CN" altLang="en-US" sz="2666" kern="0" dirty="0">
                        <a:solidFill>
                          <a:srgbClr val="FFFFFF"/>
                        </a:solidFill>
                        <a:latin typeface="微软雅黑" pitchFamily="34" charset="-122"/>
                        <a:ea typeface="微软雅黑" pitchFamily="34" charset="-122"/>
                      </a:rPr>
                      <a:t>以下</a:t>
                    </a:r>
                    <a:endParaRPr lang="zh-CN" altLang="en-US" sz="2666" b="1" kern="0" dirty="0">
                      <a:solidFill>
                        <a:srgbClr val="FFFFFF"/>
                      </a:solidFill>
                      <a:latin typeface="微软雅黑" pitchFamily="34" charset="-122"/>
                      <a:ea typeface="微软雅黑" pitchFamily="34" charset="-122"/>
                    </a:endParaRPr>
                  </a:p>
                </p:txBody>
              </p:sp>
              <p:sp>
                <p:nvSpPr>
                  <p:cNvPr id="102" name="Freeform 33"/>
                  <p:cNvSpPr>
                    <a:spLocks/>
                  </p:cNvSpPr>
                  <p:nvPr/>
                </p:nvSpPr>
                <p:spPr bwMode="auto">
                  <a:xfrm>
                    <a:off x="2426" y="1169"/>
                    <a:ext cx="908" cy="296"/>
                  </a:xfrm>
                  <a:custGeom>
                    <a:avLst/>
                    <a:gdLst>
                      <a:gd name="T0" fmla="*/ 0 w 4756"/>
                      <a:gd name="T1" fmla="*/ 296 h 1576"/>
                      <a:gd name="T2" fmla="*/ 10 w 4756"/>
                      <a:gd name="T3" fmla="*/ 275 h 1576"/>
                      <a:gd name="T4" fmla="*/ 21 w 4756"/>
                      <a:gd name="T5" fmla="*/ 254 h 1576"/>
                      <a:gd name="T6" fmla="*/ 32 w 4756"/>
                      <a:gd name="T7" fmla="*/ 233 h 1576"/>
                      <a:gd name="T8" fmla="*/ 45 w 4756"/>
                      <a:gd name="T9" fmla="*/ 214 h 1576"/>
                      <a:gd name="T10" fmla="*/ 59 w 4756"/>
                      <a:gd name="T11" fmla="*/ 195 h 1576"/>
                      <a:gd name="T12" fmla="*/ 74 w 4756"/>
                      <a:gd name="T13" fmla="*/ 177 h 1576"/>
                      <a:gd name="T14" fmla="*/ 89 w 4756"/>
                      <a:gd name="T15" fmla="*/ 159 h 1576"/>
                      <a:gd name="T16" fmla="*/ 105 w 4756"/>
                      <a:gd name="T17" fmla="*/ 142 h 1576"/>
                      <a:gd name="T18" fmla="*/ 114 w 4756"/>
                      <a:gd name="T19" fmla="*/ 134 h 1576"/>
                      <a:gd name="T20" fmla="*/ 131 w 4756"/>
                      <a:gd name="T21" fmla="*/ 118 h 1576"/>
                      <a:gd name="T22" fmla="*/ 150 w 4756"/>
                      <a:gd name="T23" fmla="*/ 103 h 1576"/>
                      <a:gd name="T24" fmla="*/ 169 w 4756"/>
                      <a:gd name="T25" fmla="*/ 89 h 1576"/>
                      <a:gd name="T26" fmla="*/ 188 w 4756"/>
                      <a:gd name="T27" fmla="*/ 76 h 1576"/>
                      <a:gd name="T28" fmla="*/ 208 w 4756"/>
                      <a:gd name="T29" fmla="*/ 64 h 1576"/>
                      <a:gd name="T30" fmla="*/ 229 w 4756"/>
                      <a:gd name="T31" fmla="*/ 53 h 1576"/>
                      <a:gd name="T32" fmla="*/ 251 w 4756"/>
                      <a:gd name="T33" fmla="*/ 43 h 1576"/>
                      <a:gd name="T34" fmla="*/ 262 w 4756"/>
                      <a:gd name="T35" fmla="*/ 38 h 1576"/>
                      <a:gd name="T36" fmla="*/ 284 w 4756"/>
                      <a:gd name="T37" fmla="*/ 29 h 1576"/>
                      <a:gd name="T38" fmla="*/ 307 w 4756"/>
                      <a:gd name="T39" fmla="*/ 22 h 1576"/>
                      <a:gd name="T40" fmla="*/ 331 w 4756"/>
                      <a:gd name="T41" fmla="*/ 15 h 1576"/>
                      <a:gd name="T42" fmla="*/ 355 w 4756"/>
                      <a:gd name="T43" fmla="*/ 10 h 1576"/>
                      <a:gd name="T44" fmla="*/ 379 w 4756"/>
                      <a:gd name="T45" fmla="*/ 6 h 1576"/>
                      <a:gd name="T46" fmla="*/ 404 w 4756"/>
                      <a:gd name="T47" fmla="*/ 2 h 1576"/>
                      <a:gd name="T48" fmla="*/ 429 w 4756"/>
                      <a:gd name="T49" fmla="*/ 0 h 1576"/>
                      <a:gd name="T50" fmla="*/ 454 w 4756"/>
                      <a:gd name="T51" fmla="*/ 0 h 1576"/>
                      <a:gd name="T52" fmla="*/ 467 w 4756"/>
                      <a:gd name="T53" fmla="*/ 0 h 1576"/>
                      <a:gd name="T54" fmla="*/ 492 w 4756"/>
                      <a:gd name="T55" fmla="*/ 2 h 1576"/>
                      <a:gd name="T56" fmla="*/ 517 w 4756"/>
                      <a:gd name="T57" fmla="*/ 4 h 1576"/>
                      <a:gd name="T58" fmla="*/ 541 w 4756"/>
                      <a:gd name="T59" fmla="*/ 8 h 1576"/>
                      <a:gd name="T60" fmla="*/ 565 w 4756"/>
                      <a:gd name="T61" fmla="*/ 12 h 1576"/>
                      <a:gd name="T62" fmla="*/ 589 w 4756"/>
                      <a:gd name="T63" fmla="*/ 18 h 1576"/>
                      <a:gd name="T64" fmla="*/ 612 w 4756"/>
                      <a:gd name="T65" fmla="*/ 26 h 1576"/>
                      <a:gd name="T66" fmla="*/ 635 w 4756"/>
                      <a:gd name="T67" fmla="*/ 33 h 1576"/>
                      <a:gd name="T68" fmla="*/ 646 w 4756"/>
                      <a:gd name="T69" fmla="*/ 38 h 1576"/>
                      <a:gd name="T70" fmla="*/ 668 w 4756"/>
                      <a:gd name="T71" fmla="*/ 48 h 1576"/>
                      <a:gd name="T72" fmla="*/ 689 w 4756"/>
                      <a:gd name="T73" fmla="*/ 59 h 1576"/>
                      <a:gd name="T74" fmla="*/ 709 w 4756"/>
                      <a:gd name="T75" fmla="*/ 70 h 1576"/>
                      <a:gd name="T76" fmla="*/ 730 w 4756"/>
                      <a:gd name="T77" fmla="*/ 83 h 1576"/>
                      <a:gd name="T78" fmla="*/ 749 w 4756"/>
                      <a:gd name="T79" fmla="*/ 96 h 1576"/>
                      <a:gd name="T80" fmla="*/ 767 w 4756"/>
                      <a:gd name="T81" fmla="*/ 111 h 1576"/>
                      <a:gd name="T82" fmla="*/ 785 w 4756"/>
                      <a:gd name="T83" fmla="*/ 126 h 1576"/>
                      <a:gd name="T84" fmla="*/ 803 w 4756"/>
                      <a:gd name="T85" fmla="*/ 142 h 1576"/>
                      <a:gd name="T86" fmla="*/ 811 w 4756"/>
                      <a:gd name="T87" fmla="*/ 150 h 1576"/>
                      <a:gd name="T88" fmla="*/ 827 w 4756"/>
                      <a:gd name="T89" fmla="*/ 168 h 1576"/>
                      <a:gd name="T90" fmla="*/ 842 w 4756"/>
                      <a:gd name="T91" fmla="*/ 186 h 1576"/>
                      <a:gd name="T92" fmla="*/ 856 w 4756"/>
                      <a:gd name="T93" fmla="*/ 204 h 1576"/>
                      <a:gd name="T94" fmla="*/ 869 w 4756"/>
                      <a:gd name="T95" fmla="*/ 224 h 1576"/>
                      <a:gd name="T96" fmla="*/ 882 w 4756"/>
                      <a:gd name="T97" fmla="*/ 243 h 1576"/>
                      <a:gd name="T98" fmla="*/ 893 w 4756"/>
                      <a:gd name="T99" fmla="*/ 264 h 1576"/>
                      <a:gd name="T100" fmla="*/ 903 w 4756"/>
                      <a:gd name="T101" fmla="*/ 285 h 1576"/>
                      <a:gd name="T102" fmla="*/ 0 w 4756"/>
                      <a:gd name="T103" fmla="*/ 296 h 157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756"/>
                      <a:gd name="T157" fmla="*/ 0 h 1576"/>
                      <a:gd name="T158" fmla="*/ 4756 w 4756"/>
                      <a:gd name="T159" fmla="*/ 1576 h 157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rgbClr val="FFFFFF">
                          <a:alpha val="75000"/>
                        </a:srgbClr>
                      </a:gs>
                      <a:gs pos="100000">
                        <a:srgbClr val="FFFFFF">
                          <a:alpha val="0"/>
                        </a:srgbClr>
                      </a:gs>
                    </a:gsLst>
                    <a:lin ang="5400000" scaled="1"/>
                  </a:gradFill>
                  <a:ln w="9525">
                    <a:noFill/>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sp>
                <p:nvSpPr>
                  <p:cNvPr id="103" name="Oval 34"/>
                  <p:cNvSpPr>
                    <a:spLocks noChangeArrowheads="1"/>
                  </p:cNvSpPr>
                  <p:nvPr/>
                </p:nvSpPr>
                <p:spPr bwMode="auto">
                  <a:xfrm>
                    <a:off x="2562" y="1183"/>
                    <a:ext cx="228" cy="205"/>
                  </a:xfrm>
                  <a:prstGeom prst="ellipse">
                    <a:avLst/>
                  </a:prstGeom>
                  <a:gradFill rotWithShape="1">
                    <a:gsLst>
                      <a:gs pos="0">
                        <a:srgbClr val="FFFFFF"/>
                      </a:gs>
                      <a:gs pos="100000">
                        <a:srgbClr val="67ABF5">
                          <a:alpha val="0"/>
                        </a:srgbClr>
                      </a:gs>
                    </a:gsLst>
                    <a:path path="shape">
                      <a:fillToRect l="50000" t="50000" r="50000" b="50000"/>
                    </a:path>
                  </a:gradFill>
                  <a:ln w="9525">
                    <a:noFill/>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grpSp>
            <p:sp>
              <p:nvSpPr>
                <p:cNvPr id="95" name="Oval 38"/>
                <p:cNvSpPr>
                  <a:spLocks noChangeArrowheads="1"/>
                </p:cNvSpPr>
                <p:nvPr/>
              </p:nvSpPr>
              <p:spPr bwMode="auto">
                <a:xfrm>
                  <a:off x="1756" y="2430"/>
                  <a:ext cx="190" cy="171"/>
                </a:xfrm>
                <a:prstGeom prst="ellipse">
                  <a:avLst/>
                </a:prstGeom>
                <a:gradFill rotWithShape="1">
                  <a:gsLst>
                    <a:gs pos="0">
                      <a:srgbClr val="FFFFFF"/>
                    </a:gs>
                    <a:gs pos="100000">
                      <a:srgbClr val="67ABF5">
                        <a:alpha val="0"/>
                      </a:srgbClr>
                    </a:gs>
                  </a:gsLst>
                  <a:path path="shape">
                    <a:fillToRect l="50000" t="50000" r="50000" b="50000"/>
                  </a:path>
                </a:gradFill>
                <a:ln w="9525">
                  <a:noFill/>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sp>
              <p:nvSpPr>
                <p:cNvPr id="96" name="Oval 42"/>
                <p:cNvSpPr>
                  <a:spLocks noChangeArrowheads="1"/>
                </p:cNvSpPr>
                <p:nvPr/>
              </p:nvSpPr>
              <p:spPr bwMode="auto">
                <a:xfrm>
                  <a:off x="3388" y="2417"/>
                  <a:ext cx="190" cy="171"/>
                </a:xfrm>
                <a:prstGeom prst="ellipse">
                  <a:avLst/>
                </a:prstGeom>
                <a:gradFill rotWithShape="1">
                  <a:gsLst>
                    <a:gs pos="0">
                      <a:srgbClr val="FFFFFF"/>
                    </a:gs>
                    <a:gs pos="100000">
                      <a:srgbClr val="67ABF5">
                        <a:alpha val="0"/>
                      </a:srgbClr>
                    </a:gs>
                  </a:gsLst>
                  <a:path path="shape">
                    <a:fillToRect l="50000" t="50000" r="50000" b="50000"/>
                  </a:path>
                </a:gradFill>
                <a:ln w="9525">
                  <a:noFill/>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sp>
              <p:nvSpPr>
                <p:cNvPr id="97" name="Rectangle 49"/>
                <p:cNvSpPr>
                  <a:spLocks noChangeArrowheads="1"/>
                </p:cNvSpPr>
                <p:nvPr/>
              </p:nvSpPr>
              <p:spPr bwMode="auto">
                <a:xfrm>
                  <a:off x="2163" y="1995"/>
                  <a:ext cx="1433" cy="453"/>
                </a:xfrm>
                <a:prstGeom prst="rect">
                  <a:avLst/>
                </a:prstGeom>
                <a:noFill/>
                <a:ln w="9525" algn="ctr">
                  <a:noFill/>
                  <a:miter lim="800000"/>
                  <a:headEnd/>
                  <a:tailEnd/>
                </a:ln>
              </p:spPr>
              <p:txBody>
                <a:bodyPr wrap="square">
                  <a:spAutoFit/>
                </a:bodyPr>
                <a:lstStyle/>
                <a:p>
                  <a:pPr>
                    <a:defRPr/>
                  </a:pPr>
                  <a:r>
                    <a:rPr lang="zh-CN" altLang="en-US" sz="3199" dirty="0">
                      <a:latin typeface="黑体" pitchFamily="49" charset="-122"/>
                    </a:rPr>
                    <a:t>保证金、抵押、</a:t>
                  </a:r>
                  <a:endParaRPr lang="en-US" altLang="zh-CN" sz="3199" dirty="0">
                    <a:latin typeface="黑体" pitchFamily="49" charset="-122"/>
                  </a:endParaRPr>
                </a:p>
                <a:p>
                  <a:pPr>
                    <a:defRPr/>
                  </a:pPr>
                  <a:r>
                    <a:rPr lang="zh-CN" altLang="en-US" sz="3199" dirty="0">
                      <a:latin typeface="黑体" pitchFamily="49" charset="-122"/>
                    </a:rPr>
                    <a:t>质押、保证等</a:t>
                  </a:r>
                  <a:endParaRPr lang="zh-CN" altLang="en-US" sz="3199" b="1" kern="0" dirty="0">
                    <a:latin typeface="黑体" pitchFamily="49" charset="-122"/>
                  </a:endParaRPr>
                </a:p>
              </p:txBody>
            </p:sp>
            <p:sp>
              <p:nvSpPr>
                <p:cNvPr id="98" name="Oval 50"/>
                <p:cNvSpPr>
                  <a:spLocks noChangeArrowheads="1"/>
                </p:cNvSpPr>
                <p:nvPr/>
              </p:nvSpPr>
              <p:spPr bwMode="auto">
                <a:xfrm>
                  <a:off x="1429" y="3387"/>
                  <a:ext cx="1036" cy="176"/>
                </a:xfrm>
                <a:prstGeom prst="ellipse">
                  <a:avLst/>
                </a:prstGeom>
                <a:gradFill rotWithShape="1">
                  <a:gsLst>
                    <a:gs pos="0">
                      <a:sysClr val="windowText" lastClr="000000">
                        <a:alpha val="45000"/>
                      </a:sysClr>
                    </a:gs>
                    <a:gs pos="100000">
                      <a:sysClr val="window" lastClr="FFFFFF">
                        <a:alpha val="0"/>
                      </a:sysClr>
                    </a:gs>
                  </a:gsLst>
                  <a:path path="shape">
                    <a:fillToRect l="50000" t="50000" r="50000" b="50000"/>
                  </a:path>
                </a:gradFill>
                <a:ln w="9525">
                  <a:noFill/>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sp>
              <p:nvSpPr>
                <p:cNvPr id="99" name="Oval 51"/>
                <p:cNvSpPr>
                  <a:spLocks noChangeArrowheads="1"/>
                </p:cNvSpPr>
                <p:nvPr/>
              </p:nvSpPr>
              <p:spPr bwMode="auto">
                <a:xfrm>
                  <a:off x="3288" y="3387"/>
                  <a:ext cx="1036" cy="176"/>
                </a:xfrm>
                <a:prstGeom prst="ellipse">
                  <a:avLst/>
                </a:prstGeom>
                <a:gradFill rotWithShape="1">
                  <a:gsLst>
                    <a:gs pos="0">
                      <a:sysClr val="windowText" lastClr="000000">
                        <a:alpha val="45000"/>
                      </a:sysClr>
                    </a:gs>
                    <a:gs pos="100000">
                      <a:sysClr val="window" lastClr="FFFFFF">
                        <a:alpha val="0"/>
                      </a:sysClr>
                    </a:gs>
                  </a:gsLst>
                  <a:path path="shape">
                    <a:fillToRect l="50000" t="50000" r="50000" b="50000"/>
                  </a:path>
                </a:gradFill>
                <a:ln w="9525">
                  <a:noFill/>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sp>
              <p:nvSpPr>
                <p:cNvPr id="100" name="Oval 52"/>
                <p:cNvSpPr>
                  <a:spLocks noChangeArrowheads="1"/>
                </p:cNvSpPr>
                <p:nvPr/>
              </p:nvSpPr>
              <p:spPr bwMode="auto">
                <a:xfrm>
                  <a:off x="2053" y="3203"/>
                  <a:ext cx="1564" cy="176"/>
                </a:xfrm>
                <a:prstGeom prst="ellipse">
                  <a:avLst/>
                </a:prstGeom>
                <a:gradFill rotWithShape="1">
                  <a:gsLst>
                    <a:gs pos="0">
                      <a:sysClr val="windowText" lastClr="000000">
                        <a:alpha val="21999"/>
                      </a:sysClr>
                    </a:gs>
                    <a:gs pos="100000">
                      <a:sysClr val="window" lastClr="FFFFFF">
                        <a:alpha val="0"/>
                      </a:sysClr>
                    </a:gs>
                  </a:gsLst>
                  <a:path path="shape">
                    <a:fillToRect l="50000" t="50000" r="50000" b="50000"/>
                  </a:path>
                </a:gradFill>
                <a:ln w="9525">
                  <a:noFill/>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grpSp>
          <p:sp>
            <p:nvSpPr>
              <p:cNvPr id="92" name="Oval 32"/>
              <p:cNvSpPr>
                <a:spLocks noChangeArrowheads="1"/>
              </p:cNvSpPr>
              <p:nvPr/>
            </p:nvSpPr>
            <p:spPr bwMode="auto">
              <a:xfrm>
                <a:off x="233348" y="3943341"/>
                <a:ext cx="1438275" cy="1438275"/>
              </a:xfrm>
              <a:prstGeom prst="ellipse">
                <a:avLst/>
              </a:prstGeom>
              <a:gradFill rotWithShape="1">
                <a:gsLst>
                  <a:gs pos="0">
                    <a:srgbClr val="2771C3"/>
                  </a:gs>
                  <a:gs pos="100000">
                    <a:srgbClr val="004176"/>
                  </a:gs>
                </a:gsLst>
                <a:lin ang="2700000" scaled="1"/>
              </a:gradFill>
              <a:ln w="9525" algn="ctr">
                <a:noFill/>
                <a:round/>
                <a:headEnd/>
                <a:tailEnd/>
              </a:ln>
            </p:spPr>
            <p:txBody>
              <a:bodyPr wrap="none" anchor="ctr"/>
              <a:lstStyle/>
              <a:p>
                <a:pPr algn="ctr" defTabSz="1218804">
                  <a:defRPr/>
                </a:pPr>
                <a:r>
                  <a:rPr lang="en-US" altLang="zh-CN" sz="2666" kern="0" dirty="0">
                    <a:solidFill>
                      <a:srgbClr val="FFFFFF"/>
                    </a:solidFill>
                    <a:latin typeface="微软雅黑" pitchFamily="34" charset="-122"/>
                    <a:ea typeface="微软雅黑" pitchFamily="34" charset="-122"/>
                  </a:rPr>
                  <a:t>100</a:t>
                </a:r>
                <a:r>
                  <a:rPr lang="zh-CN" altLang="en-US" sz="2666" kern="0" dirty="0">
                    <a:solidFill>
                      <a:srgbClr val="FFFFFF"/>
                    </a:solidFill>
                    <a:latin typeface="微软雅黑" pitchFamily="34" charset="-122"/>
                    <a:ea typeface="微软雅黑" pitchFamily="34" charset="-122"/>
                  </a:rPr>
                  <a:t>万元</a:t>
                </a:r>
                <a:endParaRPr lang="en-US" altLang="zh-CN" sz="2666" kern="0" dirty="0">
                  <a:solidFill>
                    <a:srgbClr val="FFFFFF"/>
                  </a:solidFill>
                  <a:latin typeface="微软雅黑" pitchFamily="34" charset="-122"/>
                  <a:ea typeface="微软雅黑" pitchFamily="34" charset="-122"/>
                </a:endParaRPr>
              </a:p>
              <a:p>
                <a:pPr algn="ctr" defTabSz="1218804">
                  <a:defRPr/>
                </a:pPr>
                <a:r>
                  <a:rPr lang="zh-CN" altLang="en-US" sz="2666" kern="0" dirty="0">
                    <a:solidFill>
                      <a:srgbClr val="FFFFFF"/>
                    </a:solidFill>
                    <a:latin typeface="微软雅黑" pitchFamily="34" charset="-122"/>
                    <a:ea typeface="微软雅黑" pitchFamily="34" charset="-122"/>
                  </a:rPr>
                  <a:t>以上</a:t>
                </a:r>
                <a:endParaRPr lang="en-US" altLang="zh-CN" sz="2666" b="1" kern="0" dirty="0">
                  <a:solidFill>
                    <a:srgbClr val="FFFFFF"/>
                  </a:solidFill>
                  <a:latin typeface="微软雅黑" pitchFamily="34" charset="-122"/>
                  <a:ea typeface="微软雅黑" pitchFamily="34" charset="-122"/>
                </a:endParaRPr>
              </a:p>
            </p:txBody>
          </p:sp>
        </p:grpSp>
        <p:grpSp>
          <p:nvGrpSpPr>
            <p:cNvPr id="8" name="组合 88"/>
            <p:cNvGrpSpPr>
              <a:grpSpLocks/>
            </p:cNvGrpSpPr>
            <p:nvPr/>
          </p:nvGrpSpPr>
          <p:grpSpPr bwMode="auto">
            <a:xfrm>
              <a:off x="340231" y="3943341"/>
              <a:ext cx="3903160" cy="1438275"/>
              <a:chOff x="340231" y="3943341"/>
              <a:chExt cx="3903160" cy="1438275"/>
            </a:xfrm>
          </p:grpSpPr>
          <p:sp>
            <p:nvSpPr>
              <p:cNvPr id="83" name="Oval 32"/>
              <p:cNvSpPr>
                <a:spLocks noChangeArrowheads="1"/>
              </p:cNvSpPr>
              <p:nvPr/>
            </p:nvSpPr>
            <p:spPr bwMode="auto">
              <a:xfrm>
                <a:off x="2805116" y="3943341"/>
                <a:ext cx="1438275" cy="1438275"/>
              </a:xfrm>
              <a:prstGeom prst="ellipse">
                <a:avLst/>
              </a:prstGeom>
              <a:gradFill rotWithShape="1">
                <a:gsLst>
                  <a:gs pos="0">
                    <a:srgbClr val="2771C3"/>
                  </a:gs>
                  <a:gs pos="100000">
                    <a:srgbClr val="004176"/>
                  </a:gs>
                </a:gsLst>
                <a:lin ang="2700000" scaled="1"/>
              </a:gradFill>
              <a:ln w="9525" algn="ctr">
                <a:noFill/>
                <a:round/>
                <a:headEnd/>
                <a:tailEnd/>
              </a:ln>
            </p:spPr>
            <p:txBody>
              <a:bodyPr wrap="none" anchor="ctr"/>
              <a:lstStyle/>
              <a:p>
                <a:pPr>
                  <a:defRPr/>
                </a:pPr>
                <a:r>
                  <a:rPr lang="en-US" sz="2666" dirty="0">
                    <a:solidFill>
                      <a:schemeClr val="bg1"/>
                    </a:solidFill>
                    <a:latin typeface="微软雅黑" pitchFamily="34" charset="-122"/>
                    <a:ea typeface="微软雅黑" pitchFamily="34" charset="-122"/>
                  </a:rPr>
                  <a:t>50-100</a:t>
                </a:r>
              </a:p>
              <a:p>
                <a:pPr>
                  <a:defRPr/>
                </a:pPr>
                <a:r>
                  <a:rPr lang="zh-CN" altLang="en-US" sz="2666" dirty="0">
                    <a:solidFill>
                      <a:schemeClr val="bg1"/>
                    </a:solidFill>
                    <a:latin typeface="微软雅黑" pitchFamily="34" charset="-122"/>
                    <a:ea typeface="微软雅黑" pitchFamily="34" charset="-122"/>
                  </a:rPr>
                  <a:t>万元</a:t>
                </a:r>
                <a:endParaRPr lang="zh-CN" altLang="en-US" sz="2666" b="1" kern="0" dirty="0">
                  <a:solidFill>
                    <a:schemeClr val="bg1"/>
                  </a:solidFill>
                  <a:latin typeface="微软雅黑" pitchFamily="34" charset="-122"/>
                  <a:ea typeface="微软雅黑" pitchFamily="34" charset="-122"/>
                </a:endParaRPr>
              </a:p>
            </p:txBody>
          </p:sp>
          <p:sp>
            <p:nvSpPr>
              <p:cNvPr id="84" name="Freeform 33"/>
              <p:cNvSpPr>
                <a:spLocks/>
              </p:cNvSpPr>
              <p:nvPr/>
            </p:nvSpPr>
            <p:spPr bwMode="auto">
              <a:xfrm>
                <a:off x="340231" y="3989183"/>
                <a:ext cx="1199223" cy="357190"/>
              </a:xfrm>
              <a:custGeom>
                <a:avLst/>
                <a:gdLst>
                  <a:gd name="T0" fmla="*/ 0 w 4756"/>
                  <a:gd name="T1" fmla="*/ 357190 h 1576"/>
                  <a:gd name="T2" fmla="*/ 12607 w 4756"/>
                  <a:gd name="T3" fmla="*/ 331353 h 1576"/>
                  <a:gd name="T4" fmla="*/ 27232 w 4756"/>
                  <a:gd name="T5" fmla="*/ 305969 h 1576"/>
                  <a:gd name="T6" fmla="*/ 42865 w 4756"/>
                  <a:gd name="T7" fmla="*/ 281491 h 1576"/>
                  <a:gd name="T8" fmla="*/ 60012 w 4756"/>
                  <a:gd name="T9" fmla="*/ 257920 h 1576"/>
                  <a:gd name="T10" fmla="*/ 78166 w 4756"/>
                  <a:gd name="T11" fmla="*/ 234803 h 1576"/>
                  <a:gd name="T12" fmla="*/ 97330 w 4756"/>
                  <a:gd name="T13" fmla="*/ 213045 h 1576"/>
                  <a:gd name="T14" fmla="*/ 118006 w 4756"/>
                  <a:gd name="T15" fmla="*/ 191740 h 1576"/>
                  <a:gd name="T16" fmla="*/ 139187 w 4756"/>
                  <a:gd name="T17" fmla="*/ 171342 h 1576"/>
                  <a:gd name="T18" fmla="*/ 150281 w 4756"/>
                  <a:gd name="T19" fmla="*/ 161370 h 1576"/>
                  <a:gd name="T20" fmla="*/ 173479 w 4756"/>
                  <a:gd name="T21" fmla="*/ 142785 h 1576"/>
                  <a:gd name="T22" fmla="*/ 197685 w 4756"/>
                  <a:gd name="T23" fmla="*/ 124654 h 1576"/>
                  <a:gd name="T24" fmla="*/ 222900 w 4756"/>
                  <a:gd name="T25" fmla="*/ 107882 h 1576"/>
                  <a:gd name="T26" fmla="*/ 248619 w 4756"/>
                  <a:gd name="T27" fmla="*/ 92017 h 1576"/>
                  <a:gd name="T28" fmla="*/ 275347 w 4756"/>
                  <a:gd name="T29" fmla="*/ 77512 h 1576"/>
                  <a:gd name="T30" fmla="*/ 303084 w 4756"/>
                  <a:gd name="T31" fmla="*/ 63913 h 1576"/>
                  <a:gd name="T32" fmla="*/ 331829 w 4756"/>
                  <a:gd name="T33" fmla="*/ 51675 h 1576"/>
                  <a:gd name="T34" fmla="*/ 346453 w 4756"/>
                  <a:gd name="T35" fmla="*/ 45782 h 1576"/>
                  <a:gd name="T36" fmla="*/ 375703 w 4756"/>
                  <a:gd name="T37" fmla="*/ 35356 h 1576"/>
                  <a:gd name="T38" fmla="*/ 405961 w 4756"/>
                  <a:gd name="T39" fmla="*/ 26291 h 1576"/>
                  <a:gd name="T40" fmla="*/ 436723 w 4756"/>
                  <a:gd name="T41" fmla="*/ 18131 h 1576"/>
                  <a:gd name="T42" fmla="*/ 468494 w 4756"/>
                  <a:gd name="T43" fmla="*/ 11785 h 1576"/>
                  <a:gd name="T44" fmla="*/ 500265 w 4756"/>
                  <a:gd name="T45" fmla="*/ 6799 h 1576"/>
                  <a:gd name="T46" fmla="*/ 533044 w 4756"/>
                  <a:gd name="T47" fmla="*/ 2720 h 1576"/>
                  <a:gd name="T48" fmla="*/ 566328 w 4756"/>
                  <a:gd name="T49" fmla="*/ 453 h 1576"/>
                  <a:gd name="T50" fmla="*/ 599612 w 4756"/>
                  <a:gd name="T51" fmla="*/ 0 h 1576"/>
                  <a:gd name="T52" fmla="*/ 616253 w 4756"/>
                  <a:gd name="T53" fmla="*/ 0 h 1576"/>
                  <a:gd name="T54" fmla="*/ 649537 w 4756"/>
                  <a:gd name="T55" fmla="*/ 1813 h 1576"/>
                  <a:gd name="T56" fmla="*/ 682317 w 4756"/>
                  <a:gd name="T57" fmla="*/ 4533 h 1576"/>
                  <a:gd name="T58" fmla="*/ 714592 w 4756"/>
                  <a:gd name="T59" fmla="*/ 9066 h 1576"/>
                  <a:gd name="T60" fmla="*/ 746867 w 4756"/>
                  <a:gd name="T61" fmla="*/ 14958 h 1576"/>
                  <a:gd name="T62" fmla="*/ 777629 w 4756"/>
                  <a:gd name="T63" fmla="*/ 22211 h 1576"/>
                  <a:gd name="T64" fmla="*/ 808391 w 4756"/>
                  <a:gd name="T65" fmla="*/ 30824 h 1576"/>
                  <a:gd name="T66" fmla="*/ 838145 w 4756"/>
                  <a:gd name="T67" fmla="*/ 40343 h 1576"/>
                  <a:gd name="T68" fmla="*/ 852769 w 4756"/>
                  <a:gd name="T69" fmla="*/ 45782 h 1576"/>
                  <a:gd name="T70" fmla="*/ 882019 w 4756"/>
                  <a:gd name="T71" fmla="*/ 57567 h 1576"/>
                  <a:gd name="T72" fmla="*/ 909755 w 4756"/>
                  <a:gd name="T73" fmla="*/ 70713 h 1576"/>
                  <a:gd name="T74" fmla="*/ 936987 w 4756"/>
                  <a:gd name="T75" fmla="*/ 84765 h 1576"/>
                  <a:gd name="T76" fmla="*/ 963715 w 4756"/>
                  <a:gd name="T77" fmla="*/ 99723 h 1576"/>
                  <a:gd name="T78" fmla="*/ 988930 w 4756"/>
                  <a:gd name="T79" fmla="*/ 116041 h 1576"/>
                  <a:gd name="T80" fmla="*/ 1013641 w 4756"/>
                  <a:gd name="T81" fmla="*/ 133720 h 1576"/>
                  <a:gd name="T82" fmla="*/ 1037343 w 4756"/>
                  <a:gd name="T83" fmla="*/ 151851 h 1576"/>
                  <a:gd name="T84" fmla="*/ 1060037 w 4756"/>
                  <a:gd name="T85" fmla="*/ 171342 h 1576"/>
                  <a:gd name="T86" fmla="*/ 1070627 w 4756"/>
                  <a:gd name="T87" fmla="*/ 181315 h 1576"/>
                  <a:gd name="T88" fmla="*/ 1091807 w 4756"/>
                  <a:gd name="T89" fmla="*/ 202166 h 1576"/>
                  <a:gd name="T90" fmla="*/ 1111979 w 4756"/>
                  <a:gd name="T91" fmla="*/ 223924 h 1576"/>
                  <a:gd name="T92" fmla="*/ 1130638 w 4756"/>
                  <a:gd name="T93" fmla="*/ 246135 h 1576"/>
                  <a:gd name="T94" fmla="*/ 1147785 w 4756"/>
                  <a:gd name="T95" fmla="*/ 269706 h 1576"/>
                  <a:gd name="T96" fmla="*/ 1164426 w 4756"/>
                  <a:gd name="T97" fmla="*/ 293730 h 1576"/>
                  <a:gd name="T98" fmla="*/ 1179555 w 4756"/>
                  <a:gd name="T99" fmla="*/ 318661 h 1576"/>
                  <a:gd name="T100" fmla="*/ 1193171 w 4756"/>
                  <a:gd name="T101" fmla="*/ 344045 h 1576"/>
                  <a:gd name="T102" fmla="*/ 0 w 4756"/>
                  <a:gd name="T103" fmla="*/ 357190 h 157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756"/>
                  <a:gd name="T157" fmla="*/ 0 h 1576"/>
                  <a:gd name="T158" fmla="*/ 4756 w 4756"/>
                  <a:gd name="T159" fmla="*/ 1576 h 157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rgbClr val="FFFFFF">
                      <a:alpha val="75000"/>
                    </a:srgbClr>
                  </a:gs>
                  <a:gs pos="100000">
                    <a:srgbClr val="FFFFFF">
                      <a:alpha val="0"/>
                    </a:srgbClr>
                  </a:gs>
                </a:gsLst>
                <a:lin ang="5400000" scaled="1"/>
              </a:gradFill>
              <a:ln w="9525">
                <a:noFill/>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sp>
            <p:nvSpPr>
              <p:cNvPr id="85" name="Freeform 33"/>
              <p:cNvSpPr>
                <a:spLocks/>
              </p:cNvSpPr>
              <p:nvPr/>
            </p:nvSpPr>
            <p:spPr bwMode="auto">
              <a:xfrm>
                <a:off x="2891419" y="3978713"/>
                <a:ext cx="1270661" cy="390936"/>
              </a:xfrm>
              <a:custGeom>
                <a:avLst/>
                <a:gdLst>
                  <a:gd name="T0" fmla="*/ 0 w 4756"/>
                  <a:gd name="T1" fmla="*/ 390936 h 1576"/>
                  <a:gd name="T2" fmla="*/ 13359 w 4756"/>
                  <a:gd name="T3" fmla="*/ 362658 h 1576"/>
                  <a:gd name="T4" fmla="*/ 28854 w 4756"/>
                  <a:gd name="T5" fmla="*/ 334875 h 1576"/>
                  <a:gd name="T6" fmla="*/ 45419 w 4756"/>
                  <a:gd name="T7" fmla="*/ 308085 h 1576"/>
                  <a:gd name="T8" fmla="*/ 63586 w 4756"/>
                  <a:gd name="T9" fmla="*/ 282288 h 1576"/>
                  <a:gd name="T10" fmla="*/ 82823 w 4756"/>
                  <a:gd name="T11" fmla="*/ 256986 h 1576"/>
                  <a:gd name="T12" fmla="*/ 103128 w 4756"/>
                  <a:gd name="T13" fmla="*/ 233172 h 1576"/>
                  <a:gd name="T14" fmla="*/ 125036 w 4756"/>
                  <a:gd name="T15" fmla="*/ 209855 h 1576"/>
                  <a:gd name="T16" fmla="*/ 147478 w 4756"/>
                  <a:gd name="T17" fmla="*/ 187530 h 1576"/>
                  <a:gd name="T18" fmla="*/ 159233 w 4756"/>
                  <a:gd name="T19" fmla="*/ 176616 h 1576"/>
                  <a:gd name="T20" fmla="*/ 183813 w 4756"/>
                  <a:gd name="T21" fmla="*/ 156275 h 1576"/>
                  <a:gd name="T22" fmla="*/ 209461 w 4756"/>
                  <a:gd name="T23" fmla="*/ 136431 h 1576"/>
                  <a:gd name="T24" fmla="*/ 236178 w 4756"/>
                  <a:gd name="T25" fmla="*/ 118075 h 1576"/>
                  <a:gd name="T26" fmla="*/ 263430 w 4756"/>
                  <a:gd name="T27" fmla="*/ 100711 h 1576"/>
                  <a:gd name="T28" fmla="*/ 291750 w 4756"/>
                  <a:gd name="T29" fmla="*/ 84835 h 1576"/>
                  <a:gd name="T30" fmla="*/ 321138 w 4756"/>
                  <a:gd name="T31" fmla="*/ 69952 h 1576"/>
                  <a:gd name="T32" fmla="*/ 351596 w 4756"/>
                  <a:gd name="T33" fmla="*/ 56557 h 1576"/>
                  <a:gd name="T34" fmla="*/ 367092 w 4756"/>
                  <a:gd name="T35" fmla="*/ 50107 h 1576"/>
                  <a:gd name="T36" fmla="*/ 398083 w 4756"/>
                  <a:gd name="T37" fmla="*/ 38697 h 1576"/>
                  <a:gd name="T38" fmla="*/ 430144 w 4756"/>
                  <a:gd name="T39" fmla="*/ 28774 h 1576"/>
                  <a:gd name="T40" fmla="*/ 462739 w 4756"/>
                  <a:gd name="T41" fmla="*/ 19844 h 1576"/>
                  <a:gd name="T42" fmla="*/ 496402 w 4756"/>
                  <a:gd name="T43" fmla="*/ 12899 h 1576"/>
                  <a:gd name="T44" fmla="*/ 530065 w 4756"/>
                  <a:gd name="T45" fmla="*/ 7442 h 1576"/>
                  <a:gd name="T46" fmla="*/ 564798 w 4756"/>
                  <a:gd name="T47" fmla="*/ 2977 h 1576"/>
                  <a:gd name="T48" fmla="*/ 600064 w 4756"/>
                  <a:gd name="T49" fmla="*/ 496 h 1576"/>
                  <a:gd name="T50" fmla="*/ 635331 w 4756"/>
                  <a:gd name="T51" fmla="*/ 0 h 1576"/>
                  <a:gd name="T52" fmla="*/ 652964 w 4756"/>
                  <a:gd name="T53" fmla="*/ 0 h 1576"/>
                  <a:gd name="T54" fmla="*/ 688230 w 4756"/>
                  <a:gd name="T55" fmla="*/ 1984 h 1576"/>
                  <a:gd name="T56" fmla="*/ 722962 w 4756"/>
                  <a:gd name="T57" fmla="*/ 4961 h 1576"/>
                  <a:gd name="T58" fmla="*/ 757160 w 4756"/>
                  <a:gd name="T59" fmla="*/ 9922 h 1576"/>
                  <a:gd name="T60" fmla="*/ 791358 w 4756"/>
                  <a:gd name="T61" fmla="*/ 16372 h 1576"/>
                  <a:gd name="T62" fmla="*/ 823953 w 4756"/>
                  <a:gd name="T63" fmla="*/ 24309 h 1576"/>
                  <a:gd name="T64" fmla="*/ 856547 w 4756"/>
                  <a:gd name="T65" fmla="*/ 33736 h 1576"/>
                  <a:gd name="T66" fmla="*/ 888073 w 4756"/>
                  <a:gd name="T67" fmla="*/ 44154 h 1576"/>
                  <a:gd name="T68" fmla="*/ 903569 w 4756"/>
                  <a:gd name="T69" fmla="*/ 50107 h 1576"/>
                  <a:gd name="T70" fmla="*/ 934561 w 4756"/>
                  <a:gd name="T71" fmla="*/ 63006 h 1576"/>
                  <a:gd name="T72" fmla="*/ 963950 w 4756"/>
                  <a:gd name="T73" fmla="*/ 77393 h 1576"/>
                  <a:gd name="T74" fmla="*/ 992804 w 4756"/>
                  <a:gd name="T75" fmla="*/ 92773 h 1576"/>
                  <a:gd name="T76" fmla="*/ 1021124 w 4756"/>
                  <a:gd name="T77" fmla="*/ 109145 h 1576"/>
                  <a:gd name="T78" fmla="*/ 1047841 w 4756"/>
                  <a:gd name="T79" fmla="*/ 127005 h 1576"/>
                  <a:gd name="T80" fmla="*/ 1074024 w 4756"/>
                  <a:gd name="T81" fmla="*/ 146353 h 1576"/>
                  <a:gd name="T82" fmla="*/ 1099138 w 4756"/>
                  <a:gd name="T83" fmla="*/ 166197 h 1576"/>
                  <a:gd name="T84" fmla="*/ 1123183 w 4756"/>
                  <a:gd name="T85" fmla="*/ 187530 h 1576"/>
                  <a:gd name="T86" fmla="*/ 1134404 w 4756"/>
                  <a:gd name="T87" fmla="*/ 198445 h 1576"/>
                  <a:gd name="T88" fmla="*/ 1156847 w 4756"/>
                  <a:gd name="T89" fmla="*/ 221266 h 1576"/>
                  <a:gd name="T90" fmla="*/ 1178220 w 4756"/>
                  <a:gd name="T91" fmla="*/ 245079 h 1576"/>
                  <a:gd name="T92" fmla="*/ 1197991 w 4756"/>
                  <a:gd name="T93" fmla="*/ 269389 h 1576"/>
                  <a:gd name="T94" fmla="*/ 1216158 w 4756"/>
                  <a:gd name="T95" fmla="*/ 295186 h 1576"/>
                  <a:gd name="T96" fmla="*/ 1233792 w 4756"/>
                  <a:gd name="T97" fmla="*/ 321480 h 1576"/>
                  <a:gd name="T98" fmla="*/ 1249822 w 4756"/>
                  <a:gd name="T99" fmla="*/ 348767 h 1576"/>
                  <a:gd name="T100" fmla="*/ 1264249 w 4756"/>
                  <a:gd name="T101" fmla="*/ 376549 h 1576"/>
                  <a:gd name="T102" fmla="*/ 0 w 4756"/>
                  <a:gd name="T103" fmla="*/ 390936 h 157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756"/>
                  <a:gd name="T157" fmla="*/ 0 h 1576"/>
                  <a:gd name="T158" fmla="*/ 4756 w 4756"/>
                  <a:gd name="T159" fmla="*/ 1576 h 157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rgbClr val="FFFFFF">
                      <a:alpha val="75000"/>
                    </a:srgbClr>
                  </a:gs>
                  <a:gs pos="100000">
                    <a:srgbClr val="FFFFFF">
                      <a:alpha val="0"/>
                    </a:srgbClr>
                  </a:gs>
                </a:gsLst>
                <a:lin ang="5400000" scaled="1"/>
              </a:gradFill>
              <a:ln w="9525">
                <a:noFill/>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sp>
            <p:nvSpPr>
              <p:cNvPr id="86" name="Oval 38"/>
              <p:cNvSpPr>
                <a:spLocks noChangeArrowheads="1"/>
              </p:cNvSpPr>
              <p:nvPr/>
            </p:nvSpPr>
            <p:spPr bwMode="auto">
              <a:xfrm>
                <a:off x="646528" y="3979503"/>
                <a:ext cx="301625" cy="271463"/>
              </a:xfrm>
              <a:prstGeom prst="ellipse">
                <a:avLst/>
              </a:prstGeom>
              <a:gradFill rotWithShape="1">
                <a:gsLst>
                  <a:gs pos="0">
                    <a:srgbClr val="FFFFFF"/>
                  </a:gs>
                  <a:gs pos="100000">
                    <a:srgbClr val="67ABF5">
                      <a:alpha val="0"/>
                    </a:srgbClr>
                  </a:gs>
                </a:gsLst>
                <a:path path="shape">
                  <a:fillToRect l="50000" t="50000" r="50000" b="50000"/>
                </a:path>
              </a:gradFill>
              <a:ln w="9525">
                <a:noFill/>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sp>
            <p:nvSpPr>
              <p:cNvPr id="88" name="Oval 38"/>
              <p:cNvSpPr>
                <a:spLocks noChangeArrowheads="1"/>
              </p:cNvSpPr>
              <p:nvPr/>
            </p:nvSpPr>
            <p:spPr bwMode="auto">
              <a:xfrm>
                <a:off x="3109912" y="4079602"/>
                <a:ext cx="301625" cy="271463"/>
              </a:xfrm>
              <a:prstGeom prst="ellipse">
                <a:avLst/>
              </a:prstGeom>
              <a:gradFill rotWithShape="1">
                <a:gsLst>
                  <a:gs pos="0">
                    <a:srgbClr val="FFFFFF"/>
                  </a:gs>
                  <a:gs pos="100000">
                    <a:srgbClr val="67ABF5">
                      <a:alpha val="0"/>
                    </a:srgbClr>
                  </a:gs>
                </a:gsLst>
                <a:path path="shape">
                  <a:fillToRect l="50000" t="50000" r="50000" b="50000"/>
                </a:path>
              </a:gradFill>
              <a:ln w="9525">
                <a:noFill/>
                <a:round/>
                <a:headEnd/>
                <a:tailEnd/>
              </a:ln>
            </p:spPr>
            <p:txBody>
              <a:bodyPr wrap="none" anchor="ctr"/>
              <a:lstStyle/>
              <a:p>
                <a:pPr defTabSz="1218804">
                  <a:defRPr/>
                </a:pPr>
                <a:endParaRPr lang="zh-CN" altLang="en-US" sz="2666" kern="0">
                  <a:solidFill>
                    <a:prstClr val="black"/>
                  </a:solidFill>
                  <a:latin typeface="Franklin Gothic Medium"/>
                  <a:ea typeface="微软雅黑"/>
                </a:endParaRPr>
              </a:p>
            </p:txBody>
          </p:sp>
        </p:grpSp>
      </p:grpSp>
      <p:sp>
        <p:nvSpPr>
          <p:cNvPr id="104" name="文本框 3"/>
          <p:cNvSpPr txBox="1"/>
          <p:nvPr/>
        </p:nvSpPr>
        <p:spPr>
          <a:xfrm>
            <a:off x="7333877" y="1562587"/>
            <a:ext cx="4284957" cy="502573"/>
          </a:xfrm>
          <a:prstGeom prst="rect">
            <a:avLst/>
          </a:prstGeom>
          <a:noFill/>
        </p:spPr>
        <p:txBody>
          <a:bodyPr wrap="square" rtlCol="0">
            <a:spAutoFit/>
          </a:bodyPr>
          <a:lstStyle/>
          <a:p>
            <a:r>
              <a:rPr lang="zh-CN" altLang="en-US" sz="2666" b="1" dirty="0">
                <a:solidFill>
                  <a:prstClr val="black"/>
                </a:solidFill>
                <a:latin typeface="黑体" pitchFamily="49" charset="-122"/>
              </a:rPr>
              <a:t>原则上免除反担保</a:t>
            </a:r>
          </a:p>
        </p:txBody>
      </p:sp>
      <p:cxnSp>
        <p:nvCxnSpPr>
          <p:cNvPr id="105" name="直接连接符 104"/>
          <p:cNvCxnSpPr/>
          <p:nvPr/>
        </p:nvCxnSpPr>
        <p:spPr>
          <a:xfrm>
            <a:off x="7205406" y="2220445"/>
            <a:ext cx="4592068" cy="0"/>
          </a:xfrm>
          <a:prstGeom prst="line">
            <a:avLst/>
          </a:prstGeom>
          <a:noFill/>
          <a:ln w="6350" cap="flat" cmpd="sng" algn="ctr">
            <a:solidFill>
              <a:srgbClr val="808080"/>
            </a:solidFill>
            <a:prstDash val="solid"/>
            <a:headEnd type="oval"/>
            <a:tailEnd type="oval"/>
          </a:ln>
          <a:effectLst/>
        </p:spPr>
      </p:cxnSp>
      <p:cxnSp>
        <p:nvCxnSpPr>
          <p:cNvPr id="106" name="直接连接符 105"/>
          <p:cNvCxnSpPr/>
          <p:nvPr/>
        </p:nvCxnSpPr>
        <p:spPr>
          <a:xfrm flipV="1">
            <a:off x="8855622" y="3827119"/>
            <a:ext cx="336483" cy="750074"/>
          </a:xfrm>
          <a:prstGeom prst="line">
            <a:avLst/>
          </a:prstGeom>
          <a:noFill/>
          <a:ln w="6350" cap="flat" cmpd="sng" algn="ctr">
            <a:solidFill>
              <a:srgbClr val="808080"/>
            </a:solidFill>
            <a:prstDash val="solid"/>
            <a:headEnd type="oval"/>
            <a:tailEnd type="none"/>
          </a:ln>
          <a:effectLst/>
        </p:spPr>
      </p:cxnSp>
      <p:sp>
        <p:nvSpPr>
          <p:cNvPr id="107" name="文本框 54"/>
          <p:cNvSpPr txBox="1"/>
          <p:nvPr/>
        </p:nvSpPr>
        <p:spPr>
          <a:xfrm>
            <a:off x="8857418" y="2857672"/>
            <a:ext cx="3243022" cy="912814"/>
          </a:xfrm>
          <a:prstGeom prst="rect">
            <a:avLst/>
          </a:prstGeom>
          <a:noFill/>
        </p:spPr>
        <p:txBody>
          <a:bodyPr wrap="square" rtlCol="0">
            <a:spAutoFit/>
          </a:bodyPr>
          <a:lstStyle/>
          <a:p>
            <a:r>
              <a:rPr lang="zh-CN" altLang="en-US" sz="2666" dirty="0">
                <a:latin typeface="黑体" pitchFamily="49" charset="-122"/>
              </a:rPr>
              <a:t>不超过实际</a:t>
            </a:r>
            <a:endParaRPr lang="en-US" altLang="zh-CN" sz="2666" dirty="0">
              <a:latin typeface="黑体" pitchFamily="49" charset="-122"/>
            </a:endParaRPr>
          </a:p>
          <a:p>
            <a:r>
              <a:rPr lang="zh-CN" altLang="en-US" sz="2666" dirty="0">
                <a:latin typeface="黑体" pitchFamily="49" charset="-122"/>
              </a:rPr>
              <a:t>贷款额的</a:t>
            </a:r>
            <a:r>
              <a:rPr lang="en-US" sz="2666" dirty="0">
                <a:solidFill>
                  <a:srgbClr val="FF0000"/>
                </a:solidFill>
                <a:latin typeface="黑体" pitchFamily="49" charset="-122"/>
              </a:rPr>
              <a:t>50%</a:t>
            </a:r>
            <a:endParaRPr lang="zh-CN" altLang="en-US" sz="2666" b="1" dirty="0">
              <a:solidFill>
                <a:prstClr val="black"/>
              </a:solidFill>
              <a:latin typeface="黑体" pitchFamily="49" charset="-122"/>
            </a:endParaRPr>
          </a:p>
        </p:txBody>
      </p:sp>
      <p:cxnSp>
        <p:nvCxnSpPr>
          <p:cNvPr id="108" name="直接连接符 107"/>
          <p:cNvCxnSpPr/>
          <p:nvPr/>
        </p:nvCxnSpPr>
        <p:spPr>
          <a:xfrm flipH="1">
            <a:off x="9192105" y="3827118"/>
            <a:ext cx="2605369" cy="0"/>
          </a:xfrm>
          <a:prstGeom prst="line">
            <a:avLst/>
          </a:prstGeom>
          <a:noFill/>
          <a:ln w="6350" cap="flat" cmpd="sng" algn="ctr">
            <a:solidFill>
              <a:srgbClr val="808080"/>
            </a:solidFill>
            <a:prstDash val="solid"/>
            <a:headEnd type="oval"/>
            <a:tailEnd type="none"/>
          </a:ln>
          <a:effectLst/>
        </p:spPr>
      </p:cxnSp>
      <p:cxnSp>
        <p:nvCxnSpPr>
          <p:cNvPr id="109" name="直接连接符 108"/>
          <p:cNvCxnSpPr/>
          <p:nvPr/>
        </p:nvCxnSpPr>
        <p:spPr>
          <a:xfrm flipH="1" flipV="1">
            <a:off x="3078688" y="3946106"/>
            <a:ext cx="191350" cy="375036"/>
          </a:xfrm>
          <a:prstGeom prst="line">
            <a:avLst/>
          </a:prstGeom>
          <a:noFill/>
          <a:ln w="6350" cap="flat" cmpd="sng" algn="ctr">
            <a:solidFill>
              <a:srgbClr val="808080"/>
            </a:solidFill>
            <a:prstDash val="solid"/>
            <a:headEnd type="oval"/>
            <a:tailEnd type="none"/>
          </a:ln>
          <a:effectLst/>
        </p:spPr>
      </p:cxnSp>
      <p:cxnSp>
        <p:nvCxnSpPr>
          <p:cNvPr id="110" name="直接连接符 109"/>
          <p:cNvCxnSpPr/>
          <p:nvPr/>
        </p:nvCxnSpPr>
        <p:spPr>
          <a:xfrm>
            <a:off x="390752" y="3950111"/>
            <a:ext cx="2685126" cy="0"/>
          </a:xfrm>
          <a:prstGeom prst="line">
            <a:avLst/>
          </a:prstGeom>
          <a:noFill/>
          <a:ln w="6350" cap="flat" cmpd="sng" algn="ctr">
            <a:solidFill>
              <a:srgbClr val="808080"/>
            </a:solidFill>
            <a:prstDash val="solid"/>
            <a:headEnd type="oval"/>
            <a:tailEnd type="none"/>
          </a:ln>
          <a:effectLst/>
        </p:spPr>
      </p:cxnSp>
      <p:sp>
        <p:nvSpPr>
          <p:cNvPr id="111" name="文本框 58"/>
          <p:cNvSpPr txBox="1"/>
          <p:nvPr/>
        </p:nvSpPr>
        <p:spPr>
          <a:xfrm>
            <a:off x="823" y="2952894"/>
            <a:ext cx="3524203" cy="912814"/>
          </a:xfrm>
          <a:prstGeom prst="rect">
            <a:avLst/>
          </a:prstGeom>
          <a:noFill/>
        </p:spPr>
        <p:txBody>
          <a:bodyPr wrap="square" rtlCol="0">
            <a:spAutoFit/>
          </a:bodyPr>
          <a:lstStyle/>
          <a:p>
            <a:r>
              <a:rPr lang="zh-CN" altLang="en-US" sz="2666" dirty="0">
                <a:latin typeface="黑体" pitchFamily="49" charset="-122"/>
              </a:rPr>
              <a:t>不超过实际</a:t>
            </a:r>
            <a:endParaRPr lang="en-US" altLang="zh-CN" sz="2666" dirty="0">
              <a:latin typeface="黑体" pitchFamily="49" charset="-122"/>
            </a:endParaRPr>
          </a:p>
          <a:p>
            <a:r>
              <a:rPr lang="zh-CN" altLang="en-US" sz="2666" dirty="0">
                <a:latin typeface="黑体" pitchFamily="49" charset="-122"/>
              </a:rPr>
              <a:t>贷款额的</a:t>
            </a:r>
            <a:r>
              <a:rPr lang="en-US" sz="2666" dirty="0">
                <a:solidFill>
                  <a:srgbClr val="FF0000"/>
                </a:solidFill>
                <a:latin typeface="黑体" pitchFamily="49" charset="-122"/>
              </a:rPr>
              <a:t>80%</a:t>
            </a:r>
            <a:endParaRPr lang="zh-CN" altLang="en-US" sz="2666" b="1" dirty="0">
              <a:solidFill>
                <a:prstClr val="black"/>
              </a:solidFill>
              <a:latin typeface="黑体" pitchFamily="49" charset="-122"/>
            </a:endParaRPr>
          </a:p>
        </p:txBody>
      </p:sp>
      <p:sp>
        <p:nvSpPr>
          <p:cNvPr id="38" name="矩形 3"/>
          <p:cNvSpPr>
            <a:spLocks noChangeArrowheads="1"/>
          </p:cNvSpPr>
          <p:nvPr/>
        </p:nvSpPr>
        <p:spPr bwMode="auto">
          <a:xfrm>
            <a:off x="1527609" y="266687"/>
            <a:ext cx="2378303"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b="1" dirty="0">
                <a:solidFill>
                  <a:srgbClr val="0067B4"/>
                </a:solidFill>
                <a:latin typeface="Arial" panose="020B0604020202020204" pitchFamily="34" charset="0"/>
                <a:cs typeface="Arial" panose="020B0604020202020204" pitchFamily="34" charset="0"/>
              </a:rPr>
              <a:t>反担保措施</a:t>
            </a:r>
          </a:p>
        </p:txBody>
      </p:sp>
    </p:spTree>
    <p:extLst>
      <p:ext uri="{BB962C8B-B14F-4D97-AF65-F5344CB8AC3E}">
        <p14:creationId xmlns:p14="http://schemas.microsoft.com/office/powerpoint/2010/main" val="537437567"/>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wipe(left)">
                                      <p:cBhvr>
                                        <p:cTn id="7" dur="200"/>
                                        <p:tgtEl>
                                          <p:spTgt spid="105"/>
                                        </p:tgtEl>
                                      </p:cBhvr>
                                    </p:animEffect>
                                  </p:childTnLst>
                                </p:cTn>
                              </p:par>
                            </p:childTnLst>
                          </p:cTn>
                        </p:par>
                        <p:par>
                          <p:cTn id="8" fill="hold">
                            <p:stCondLst>
                              <p:cond delay="200"/>
                            </p:stCondLst>
                            <p:childTnLst>
                              <p:par>
                                <p:cTn id="9" presetID="22" presetClass="entr" presetSubtype="8" fill="hold" nodeType="afterEffect">
                                  <p:stCondLst>
                                    <p:cond delay="0"/>
                                  </p:stCondLst>
                                  <p:childTnLst>
                                    <p:set>
                                      <p:cBhvr>
                                        <p:cTn id="10" dur="1" fill="hold">
                                          <p:stCondLst>
                                            <p:cond delay="0"/>
                                          </p:stCondLst>
                                        </p:cTn>
                                        <p:tgtEl>
                                          <p:spTgt spid="106"/>
                                        </p:tgtEl>
                                        <p:attrNameLst>
                                          <p:attrName>style.visibility</p:attrName>
                                        </p:attrNameLst>
                                      </p:cBhvr>
                                      <p:to>
                                        <p:strVal val="visible"/>
                                      </p:to>
                                    </p:set>
                                    <p:animEffect transition="in" filter="wipe(left)">
                                      <p:cBhvr>
                                        <p:cTn id="11" dur="200"/>
                                        <p:tgtEl>
                                          <p:spTgt spid="106"/>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4"/>
                                        </p:tgtEl>
                                        <p:attrNameLst>
                                          <p:attrName>style.visibility</p:attrName>
                                        </p:attrNameLst>
                                      </p:cBhvr>
                                      <p:to>
                                        <p:strVal val="visible"/>
                                      </p:to>
                                    </p:set>
                                    <p:animEffect transition="in" filter="fade">
                                      <p:cBhvr>
                                        <p:cTn id="14" dur="200"/>
                                        <p:tgtEl>
                                          <p:spTgt spid="104"/>
                                        </p:tgtEl>
                                      </p:cBhvr>
                                    </p:animEffect>
                                  </p:childTnLst>
                                </p:cTn>
                              </p:par>
                            </p:childTnLst>
                          </p:cTn>
                        </p:par>
                        <p:par>
                          <p:cTn id="15" fill="hold">
                            <p:stCondLst>
                              <p:cond delay="400"/>
                            </p:stCondLst>
                            <p:childTnLst>
                              <p:par>
                                <p:cTn id="16" presetID="22" presetClass="entr" presetSubtype="8" fill="hold" nodeType="afterEffect">
                                  <p:stCondLst>
                                    <p:cond delay="0"/>
                                  </p:stCondLst>
                                  <p:childTnLst>
                                    <p:set>
                                      <p:cBhvr>
                                        <p:cTn id="17" dur="1" fill="hold">
                                          <p:stCondLst>
                                            <p:cond delay="0"/>
                                          </p:stCondLst>
                                        </p:cTn>
                                        <p:tgtEl>
                                          <p:spTgt spid="108"/>
                                        </p:tgtEl>
                                        <p:attrNameLst>
                                          <p:attrName>style.visibility</p:attrName>
                                        </p:attrNameLst>
                                      </p:cBhvr>
                                      <p:to>
                                        <p:strVal val="visible"/>
                                      </p:to>
                                    </p:set>
                                    <p:animEffect transition="in" filter="wipe(left)">
                                      <p:cBhvr>
                                        <p:cTn id="18" dur="200"/>
                                        <p:tgtEl>
                                          <p:spTgt spid="10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7"/>
                                        </p:tgtEl>
                                        <p:attrNameLst>
                                          <p:attrName>style.visibility</p:attrName>
                                        </p:attrNameLst>
                                      </p:cBhvr>
                                      <p:to>
                                        <p:strVal val="visible"/>
                                      </p:to>
                                    </p:set>
                                    <p:animEffect transition="in" filter="fade">
                                      <p:cBhvr>
                                        <p:cTn id="21" dur="200"/>
                                        <p:tgtEl>
                                          <p:spTgt spid="107"/>
                                        </p:tgtEl>
                                      </p:cBhvr>
                                    </p:animEffect>
                                  </p:childTnLst>
                                </p:cTn>
                              </p:par>
                            </p:childTnLst>
                          </p:cTn>
                        </p:par>
                        <p:par>
                          <p:cTn id="22" fill="hold">
                            <p:stCondLst>
                              <p:cond delay="600"/>
                            </p:stCondLst>
                            <p:childTnLst>
                              <p:par>
                                <p:cTn id="23" presetID="22" presetClass="entr" presetSubtype="2" fill="hold" nodeType="afterEffect">
                                  <p:stCondLst>
                                    <p:cond delay="0"/>
                                  </p:stCondLst>
                                  <p:childTnLst>
                                    <p:set>
                                      <p:cBhvr>
                                        <p:cTn id="24" dur="1" fill="hold">
                                          <p:stCondLst>
                                            <p:cond delay="0"/>
                                          </p:stCondLst>
                                        </p:cTn>
                                        <p:tgtEl>
                                          <p:spTgt spid="109"/>
                                        </p:tgtEl>
                                        <p:attrNameLst>
                                          <p:attrName>style.visibility</p:attrName>
                                        </p:attrNameLst>
                                      </p:cBhvr>
                                      <p:to>
                                        <p:strVal val="visible"/>
                                      </p:to>
                                    </p:set>
                                    <p:animEffect transition="in" filter="wipe(right)">
                                      <p:cBhvr>
                                        <p:cTn id="25" dur="200"/>
                                        <p:tgtEl>
                                          <p:spTgt spid="109"/>
                                        </p:tgtEl>
                                      </p:cBhvr>
                                    </p:animEffect>
                                  </p:childTnLst>
                                </p:cTn>
                              </p:par>
                            </p:childTnLst>
                          </p:cTn>
                        </p:par>
                        <p:par>
                          <p:cTn id="26" fill="hold">
                            <p:stCondLst>
                              <p:cond delay="800"/>
                            </p:stCondLst>
                            <p:childTnLst>
                              <p:par>
                                <p:cTn id="27" presetID="22" presetClass="entr" presetSubtype="2" fill="hold" nodeType="afterEffect">
                                  <p:stCondLst>
                                    <p:cond delay="0"/>
                                  </p:stCondLst>
                                  <p:childTnLst>
                                    <p:set>
                                      <p:cBhvr>
                                        <p:cTn id="28" dur="1" fill="hold">
                                          <p:stCondLst>
                                            <p:cond delay="0"/>
                                          </p:stCondLst>
                                        </p:cTn>
                                        <p:tgtEl>
                                          <p:spTgt spid="110"/>
                                        </p:tgtEl>
                                        <p:attrNameLst>
                                          <p:attrName>style.visibility</p:attrName>
                                        </p:attrNameLst>
                                      </p:cBhvr>
                                      <p:to>
                                        <p:strVal val="visible"/>
                                      </p:to>
                                    </p:set>
                                    <p:animEffect transition="in" filter="wipe(right)">
                                      <p:cBhvr>
                                        <p:cTn id="29" dur="200"/>
                                        <p:tgtEl>
                                          <p:spTgt spid="110"/>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11"/>
                                        </p:tgtEl>
                                        <p:attrNameLst>
                                          <p:attrName>style.visibility</p:attrName>
                                        </p:attrNameLst>
                                      </p:cBhvr>
                                      <p:to>
                                        <p:strVal val="visible"/>
                                      </p:to>
                                    </p:set>
                                    <p:animEffect transition="in" filter="fade">
                                      <p:cBhvr>
                                        <p:cTn id="32" dur="200"/>
                                        <p:tgtEl>
                                          <p:spTgt spid="111"/>
                                        </p:tgtEl>
                                      </p:cBhvr>
                                    </p:animEffec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38"/>
                                        </p:tgtEl>
                                        <p:attrNameLst>
                                          <p:attrName>style.visibility</p:attrName>
                                        </p:attrNameLst>
                                      </p:cBhvr>
                                      <p:to>
                                        <p:strVal val="visible"/>
                                      </p:to>
                                    </p:set>
                                    <p:animEffect transition="in" filter="wipe(left)">
                                      <p:cBhvr>
                                        <p:cTn id="3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7" grpId="0"/>
      <p:bldP spid="111" grpId="0"/>
      <p:bldP spid="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4"/>
          <p:cNvGrpSpPr/>
          <p:nvPr/>
        </p:nvGrpSpPr>
        <p:grpSpPr>
          <a:xfrm>
            <a:off x="2947372" y="2406979"/>
            <a:ext cx="1340524" cy="2640784"/>
            <a:chOff x="2210594" y="1810545"/>
            <a:chExt cx="1005703" cy="1981199"/>
          </a:xfrm>
        </p:grpSpPr>
        <p:cxnSp>
          <p:nvCxnSpPr>
            <p:cNvPr id="53" name="直接连接符 52"/>
            <p:cNvCxnSpPr/>
            <p:nvPr/>
          </p:nvCxnSpPr>
          <p:spPr>
            <a:xfrm>
              <a:off x="2210594" y="3160810"/>
              <a:ext cx="1005703" cy="630934"/>
            </a:xfrm>
            <a:prstGeom prst="line">
              <a:avLst/>
            </a:prstGeom>
            <a:ln w="12700">
              <a:solidFill>
                <a:schemeClr val="accent3">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V="1">
              <a:off x="2346670" y="2801144"/>
              <a:ext cx="777103" cy="1"/>
            </a:xfrm>
            <a:prstGeom prst="line">
              <a:avLst/>
            </a:prstGeom>
            <a:ln w="12700">
              <a:solidFill>
                <a:schemeClr val="accent3">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2210594" y="1810545"/>
              <a:ext cx="943881" cy="581419"/>
            </a:xfrm>
            <a:prstGeom prst="line">
              <a:avLst/>
            </a:prstGeom>
            <a:ln w="12700">
              <a:solidFill>
                <a:schemeClr val="accent3">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80" name="矩形 28"/>
          <p:cNvSpPr>
            <a:spLocks noChangeArrowheads="1"/>
          </p:cNvSpPr>
          <p:nvPr/>
        </p:nvSpPr>
        <p:spPr bwMode="auto">
          <a:xfrm>
            <a:off x="823" y="6679197"/>
            <a:ext cx="12190355" cy="203137"/>
          </a:xfrm>
          <a:prstGeom prst="rect">
            <a:avLst/>
          </a:prstGeom>
          <a:solidFill>
            <a:srgbClr val="0067B4"/>
          </a:solidFill>
          <a:ln>
            <a:noFill/>
          </a:ln>
        </p:spPr>
        <p:txBody>
          <a:bodyPr vert="horz" wrap="square" lIns="121872" tIns="60936" rIns="121872" bIns="60936" numCol="1" anchor="ctr" anchorCtr="0" compatLnSpc="1">
            <a:prstTxWarp prst="textNoShape">
              <a:avLst/>
            </a:prstTxWarp>
          </a:bodyPr>
          <a:lstStyle/>
          <a:p>
            <a:pPr algn="ctr" defTabSz="1218804" fontAlgn="base">
              <a:spcBef>
                <a:spcPct val="0"/>
              </a:spcBef>
              <a:spcAft>
                <a:spcPct val="0"/>
              </a:spcAft>
            </a:pPr>
            <a:endParaRPr lang="zh-CN" altLang="zh-CN" sz="2399">
              <a:latin typeface="Arial" pitchFamily="34" charset="0"/>
              <a:ea typeface="宋体" pitchFamily="2" charset="-122"/>
              <a:cs typeface="宋体" pitchFamily="2" charset="-122"/>
            </a:endParaRPr>
          </a:p>
        </p:txBody>
      </p:sp>
      <p:sp>
        <p:nvSpPr>
          <p:cNvPr id="87" name="矩形 3"/>
          <p:cNvSpPr>
            <a:spLocks noChangeArrowheads="1"/>
          </p:cNvSpPr>
          <p:nvPr/>
        </p:nvSpPr>
        <p:spPr bwMode="auto">
          <a:xfrm>
            <a:off x="1527609" y="266687"/>
            <a:ext cx="1958127" cy="63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0" tIns="60936" rIns="121870" bIns="6093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l">
              <a:spcBef>
                <a:spcPct val="0"/>
              </a:spcBef>
              <a:buNone/>
            </a:pPr>
            <a:r>
              <a:rPr lang="zh-CN" altLang="en-US" sz="3332" b="1" dirty="0">
                <a:solidFill>
                  <a:srgbClr val="0067B4"/>
                </a:solidFill>
                <a:latin typeface="Arial" panose="020B0604020202020204" pitchFamily="34" charset="0"/>
                <a:cs typeface="Arial" panose="020B0604020202020204" pitchFamily="34" charset="0"/>
              </a:rPr>
              <a:t>政策优势</a:t>
            </a:r>
          </a:p>
        </p:txBody>
      </p:sp>
      <p:grpSp>
        <p:nvGrpSpPr>
          <p:cNvPr id="5" name="组合 87"/>
          <p:cNvGrpSpPr/>
          <p:nvPr/>
        </p:nvGrpSpPr>
        <p:grpSpPr>
          <a:xfrm>
            <a:off x="768124" y="339721"/>
            <a:ext cx="351013" cy="526521"/>
            <a:chOff x="5284519" y="1508166"/>
            <a:chExt cx="213756" cy="427512"/>
          </a:xfrm>
        </p:grpSpPr>
        <p:cxnSp>
          <p:nvCxnSpPr>
            <p:cNvPr id="89" name="直接连接符 88"/>
            <p:cNvCxnSpPr/>
            <p:nvPr/>
          </p:nvCxnSpPr>
          <p:spPr>
            <a:xfrm>
              <a:off x="5284519" y="1508166"/>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284519" y="1721922"/>
              <a:ext cx="213756" cy="213756"/>
            </a:xfrm>
            <a:prstGeom prst="line">
              <a:avLst/>
            </a:prstGeom>
            <a:ln w="19050">
              <a:solidFill>
                <a:srgbClr val="0067B4"/>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4" name="直接连接符 3"/>
          <p:cNvCxnSpPr/>
          <p:nvPr/>
        </p:nvCxnSpPr>
        <p:spPr>
          <a:xfrm>
            <a:off x="1442764" y="991352"/>
            <a:ext cx="10748413" cy="0"/>
          </a:xfrm>
          <a:prstGeom prst="line">
            <a:avLst/>
          </a:prstGeom>
          <a:ln w="12700">
            <a:solidFill>
              <a:srgbClr val="0067B4"/>
            </a:solidFill>
          </a:ln>
        </p:spPr>
        <p:style>
          <a:lnRef idx="1">
            <a:schemeClr val="accent1"/>
          </a:lnRef>
          <a:fillRef idx="0">
            <a:schemeClr val="accent1"/>
          </a:fillRef>
          <a:effectRef idx="0">
            <a:schemeClr val="accent1"/>
          </a:effectRef>
          <a:fontRef idx="minor">
            <a:schemeClr val="tx1"/>
          </a:fontRef>
        </p:style>
      </p:cxnSp>
      <p:grpSp>
        <p:nvGrpSpPr>
          <p:cNvPr id="7" name="组合 2"/>
          <p:cNvGrpSpPr/>
          <p:nvPr/>
        </p:nvGrpSpPr>
        <p:grpSpPr>
          <a:xfrm>
            <a:off x="915999" y="2616451"/>
            <a:ext cx="2620381" cy="2258948"/>
            <a:chOff x="686594" y="1868411"/>
            <a:chExt cx="1965892" cy="1694734"/>
          </a:xfrm>
        </p:grpSpPr>
        <p:sp>
          <p:nvSpPr>
            <p:cNvPr id="2" name="六边形 1"/>
            <p:cNvSpPr/>
            <p:nvPr/>
          </p:nvSpPr>
          <p:spPr>
            <a:xfrm>
              <a:off x="686594" y="1868411"/>
              <a:ext cx="1965892" cy="1694734"/>
            </a:xfrm>
            <a:prstGeom prst="hexag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p>
          </p:txBody>
        </p:sp>
        <p:sp>
          <p:nvSpPr>
            <p:cNvPr id="44" name="矩形 43"/>
            <p:cNvSpPr/>
            <p:nvPr/>
          </p:nvSpPr>
          <p:spPr>
            <a:xfrm>
              <a:off x="1232345" y="2263697"/>
              <a:ext cx="840119" cy="861715"/>
            </a:xfrm>
            <a:prstGeom prst="rect">
              <a:avLst/>
            </a:prstGeom>
            <a:noFill/>
            <a:ln>
              <a:noFill/>
            </a:ln>
          </p:spPr>
          <p:txBody>
            <a:bodyPr wrap="square" lIns="121870" tIns="60936" rIns="121870" bIns="60936">
              <a:spAutoFit/>
            </a:bodyPr>
            <a:lstStyle/>
            <a:p>
              <a:pPr algn="l">
                <a:buFont typeface="Arial" charset="0"/>
                <a:buNone/>
              </a:pPr>
              <a:r>
                <a:rPr lang="zh-CN" altLang="en-US" sz="3332" dirty="0">
                  <a:solidFill>
                    <a:schemeClr val="bg1"/>
                  </a:solidFill>
                  <a:latin typeface="微软雅黑" pitchFamily="34" charset="-122"/>
                  <a:ea typeface="微软雅黑" pitchFamily="34" charset="-122"/>
                  <a:cs typeface="Arial" panose="020B0604020202020204" pitchFamily="34" charset="0"/>
                </a:rPr>
                <a:t>政策优势</a:t>
              </a:r>
              <a:endParaRPr lang="en-US" altLang="zh-CN" sz="3332" dirty="0">
                <a:solidFill>
                  <a:schemeClr val="bg1"/>
                </a:solidFill>
                <a:latin typeface="微软雅黑" pitchFamily="34" charset="-122"/>
                <a:ea typeface="微软雅黑" pitchFamily="34" charset="-122"/>
                <a:cs typeface="Arial" panose="020B0604020202020204" pitchFamily="34" charset="0"/>
              </a:endParaRPr>
            </a:p>
          </p:txBody>
        </p:sp>
      </p:grpSp>
      <p:grpSp>
        <p:nvGrpSpPr>
          <p:cNvPr id="8" name="组合 6"/>
          <p:cNvGrpSpPr/>
          <p:nvPr/>
        </p:nvGrpSpPr>
        <p:grpSpPr>
          <a:xfrm>
            <a:off x="3846979" y="1634787"/>
            <a:ext cx="1296808" cy="1127664"/>
            <a:chOff x="2885508" y="1226469"/>
            <a:chExt cx="972906" cy="846009"/>
          </a:xfrm>
        </p:grpSpPr>
        <p:sp>
          <p:nvSpPr>
            <p:cNvPr id="41" name="六边形 40"/>
            <p:cNvSpPr/>
            <p:nvPr/>
          </p:nvSpPr>
          <p:spPr>
            <a:xfrm>
              <a:off x="2885508" y="1226469"/>
              <a:ext cx="972906" cy="846009"/>
            </a:xfrm>
            <a:prstGeom prst="hexagon">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latin typeface="黑体" pitchFamily="49" charset="-122"/>
                <a:ea typeface="黑体" pitchFamily="49" charset="-122"/>
              </a:endParaRPr>
            </a:p>
          </p:txBody>
        </p:sp>
        <p:sp>
          <p:nvSpPr>
            <p:cNvPr id="46" name="矩形 45"/>
            <p:cNvSpPr/>
            <p:nvPr/>
          </p:nvSpPr>
          <p:spPr>
            <a:xfrm>
              <a:off x="3035897" y="1354717"/>
              <a:ext cx="679641" cy="646301"/>
            </a:xfrm>
            <a:prstGeom prst="rect">
              <a:avLst/>
            </a:prstGeom>
            <a:noFill/>
            <a:ln>
              <a:noFill/>
            </a:ln>
          </p:spPr>
          <p:txBody>
            <a:bodyPr wrap="square" lIns="121870" tIns="60936" rIns="121870" bIns="60936">
              <a:spAutoFit/>
            </a:bodyPr>
            <a:lstStyle/>
            <a:p>
              <a:pPr>
                <a:buFont typeface="Arial" charset="0"/>
                <a:buNone/>
              </a:pPr>
              <a:r>
                <a:rPr lang="zh-CN" altLang="en-US" sz="2399" dirty="0">
                  <a:solidFill>
                    <a:schemeClr val="bg1"/>
                  </a:solidFill>
                  <a:latin typeface="黑体" pitchFamily="49" charset="-122"/>
                  <a:cs typeface="Arial" panose="020B0604020202020204" pitchFamily="34" charset="0"/>
                </a:rPr>
                <a:t>利率低</a:t>
              </a:r>
            </a:p>
          </p:txBody>
        </p:sp>
      </p:grpSp>
      <p:grpSp>
        <p:nvGrpSpPr>
          <p:cNvPr id="9" name="组合 7"/>
          <p:cNvGrpSpPr/>
          <p:nvPr/>
        </p:nvGrpSpPr>
        <p:grpSpPr>
          <a:xfrm>
            <a:off x="3846979" y="3175327"/>
            <a:ext cx="1334903" cy="1150778"/>
            <a:chOff x="2885508" y="2382231"/>
            <a:chExt cx="1001486" cy="863350"/>
          </a:xfrm>
        </p:grpSpPr>
        <p:sp>
          <p:nvSpPr>
            <p:cNvPr id="42" name="六边形 41"/>
            <p:cNvSpPr/>
            <p:nvPr/>
          </p:nvSpPr>
          <p:spPr>
            <a:xfrm>
              <a:off x="2885508" y="2382231"/>
              <a:ext cx="1001486" cy="863350"/>
            </a:xfrm>
            <a:prstGeom prst="hexagon">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latin typeface="黑体" pitchFamily="49" charset="-122"/>
                <a:ea typeface="黑体" pitchFamily="49" charset="-122"/>
              </a:endParaRPr>
            </a:p>
          </p:txBody>
        </p:sp>
        <p:sp>
          <p:nvSpPr>
            <p:cNvPr id="47" name="矩形 46"/>
            <p:cNvSpPr/>
            <p:nvPr/>
          </p:nvSpPr>
          <p:spPr>
            <a:xfrm>
              <a:off x="3035897" y="2514487"/>
              <a:ext cx="679641" cy="646301"/>
            </a:xfrm>
            <a:prstGeom prst="rect">
              <a:avLst/>
            </a:prstGeom>
            <a:noFill/>
            <a:ln>
              <a:noFill/>
            </a:ln>
          </p:spPr>
          <p:txBody>
            <a:bodyPr wrap="square" lIns="121870" tIns="60936" rIns="121870" bIns="60936">
              <a:spAutoFit/>
            </a:bodyPr>
            <a:lstStyle/>
            <a:p>
              <a:pPr>
                <a:buFont typeface="Arial" charset="0"/>
                <a:buNone/>
              </a:pPr>
              <a:r>
                <a:rPr lang="zh-CN" altLang="en-US" sz="2399" dirty="0">
                  <a:solidFill>
                    <a:schemeClr val="bg1"/>
                  </a:solidFill>
                  <a:latin typeface="黑体" pitchFamily="49" charset="-122"/>
                  <a:cs typeface="Arial" panose="020B0604020202020204" pitchFamily="34" charset="0"/>
                </a:rPr>
                <a:t>免保费</a:t>
              </a:r>
            </a:p>
          </p:txBody>
        </p:sp>
      </p:grpSp>
      <p:grpSp>
        <p:nvGrpSpPr>
          <p:cNvPr id="10" name="组合 8"/>
          <p:cNvGrpSpPr/>
          <p:nvPr/>
        </p:nvGrpSpPr>
        <p:grpSpPr>
          <a:xfrm>
            <a:off x="3846979" y="4715867"/>
            <a:ext cx="1296808" cy="1150778"/>
            <a:chOff x="2885508" y="3537994"/>
            <a:chExt cx="972906" cy="863350"/>
          </a:xfrm>
        </p:grpSpPr>
        <p:sp>
          <p:nvSpPr>
            <p:cNvPr id="43" name="六边形 42"/>
            <p:cNvSpPr/>
            <p:nvPr/>
          </p:nvSpPr>
          <p:spPr>
            <a:xfrm>
              <a:off x="2885508" y="3537994"/>
              <a:ext cx="972906" cy="863350"/>
            </a:xfrm>
            <a:prstGeom prst="hexagon">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latin typeface="黑体" pitchFamily="49" charset="-122"/>
                <a:ea typeface="黑体" pitchFamily="49" charset="-122"/>
              </a:endParaRPr>
            </a:p>
          </p:txBody>
        </p:sp>
        <p:sp>
          <p:nvSpPr>
            <p:cNvPr id="48" name="矩形 47"/>
            <p:cNvSpPr/>
            <p:nvPr/>
          </p:nvSpPr>
          <p:spPr>
            <a:xfrm>
              <a:off x="3001158" y="3639344"/>
              <a:ext cx="781359" cy="646301"/>
            </a:xfrm>
            <a:prstGeom prst="rect">
              <a:avLst/>
            </a:prstGeom>
            <a:noFill/>
            <a:ln>
              <a:noFill/>
            </a:ln>
          </p:spPr>
          <p:txBody>
            <a:bodyPr wrap="square" lIns="121870" tIns="60936" rIns="121870" bIns="60936">
              <a:spAutoFit/>
            </a:bodyPr>
            <a:lstStyle/>
            <a:p>
              <a:pPr>
                <a:buFont typeface="Arial" charset="0"/>
                <a:buNone/>
              </a:pPr>
              <a:r>
                <a:rPr lang="zh-CN" altLang="en-US" sz="2399" dirty="0">
                  <a:solidFill>
                    <a:schemeClr val="bg1"/>
                  </a:solidFill>
                  <a:latin typeface="黑体" pitchFamily="49" charset="-122"/>
                  <a:cs typeface="Arial" panose="020B0604020202020204" pitchFamily="34" charset="0"/>
                </a:rPr>
                <a:t>享贴息</a:t>
              </a:r>
              <a:endParaRPr lang="en-US" altLang="zh-CN" sz="2399" dirty="0">
                <a:solidFill>
                  <a:schemeClr val="bg1"/>
                </a:solidFill>
                <a:latin typeface="黑体" pitchFamily="49" charset="-122"/>
                <a:cs typeface="Arial" panose="020B0604020202020204" pitchFamily="34" charset="0"/>
              </a:endParaRPr>
            </a:p>
          </p:txBody>
        </p:sp>
      </p:grpSp>
      <p:sp>
        <p:nvSpPr>
          <p:cNvPr id="30" name="文本1"/>
          <p:cNvSpPr>
            <a:spLocks noChangeArrowheads="1"/>
          </p:cNvSpPr>
          <p:nvPr/>
        </p:nvSpPr>
        <p:spPr bwMode="gray">
          <a:xfrm>
            <a:off x="5555655" y="1630915"/>
            <a:ext cx="5637464" cy="1188673"/>
          </a:xfrm>
          <a:prstGeom prst="roundRect">
            <a:avLst>
              <a:gd name="adj" fmla="val 11505"/>
            </a:avLst>
          </a:prstGeom>
          <a:solidFill>
            <a:schemeClr val="accent3">
              <a:lumMod val="20000"/>
              <a:lumOff val="80000"/>
            </a:schemeClr>
          </a:solidFill>
          <a:ln w="28575" cap="flat" cmpd="sng" algn="ctr">
            <a:noFill/>
            <a:prstDash val="solid"/>
          </a:ln>
          <a:effectLst/>
          <a:extLst/>
        </p:spPr>
        <p:txBody>
          <a:bodyPr lIns="91424" tIns="45713" rIns="91424" bIns="45713"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nSpc>
                <a:spcPct val="120000"/>
              </a:lnSpc>
              <a:defRPr/>
            </a:pPr>
            <a:r>
              <a:rPr lang="zh-CN" altLang="en-US" sz="2666" dirty="0">
                <a:latin typeface="黑体" pitchFamily="49" charset="-122"/>
                <a:ea typeface="黑体" pitchFamily="49" charset="-122"/>
              </a:rPr>
              <a:t>贷款利率上限不超过</a:t>
            </a:r>
            <a:r>
              <a:rPr lang="en-US" sz="2666" dirty="0">
                <a:solidFill>
                  <a:srgbClr val="FF0000"/>
                </a:solidFill>
                <a:latin typeface="黑体" pitchFamily="49" charset="-122"/>
                <a:ea typeface="黑体" pitchFamily="49" charset="-122"/>
              </a:rPr>
              <a:t>LPR+50BP</a:t>
            </a:r>
            <a:r>
              <a:rPr lang="zh-CN" altLang="en-US" sz="2666" dirty="0">
                <a:latin typeface="黑体" pitchFamily="49" charset="-122"/>
                <a:ea typeface="黑体" pitchFamily="49" charset="-122"/>
              </a:rPr>
              <a:t>（贷款市场报价利率上浮不超过</a:t>
            </a:r>
            <a:r>
              <a:rPr lang="en-US" altLang="zh-CN" sz="2666" dirty="0">
                <a:latin typeface="黑体" pitchFamily="49" charset="-122"/>
                <a:ea typeface="黑体" pitchFamily="49" charset="-122"/>
              </a:rPr>
              <a:t>0.5%</a:t>
            </a:r>
            <a:r>
              <a:rPr lang="zh-CN" altLang="en-US" sz="2666" dirty="0">
                <a:latin typeface="黑体" pitchFamily="49" charset="-122"/>
                <a:ea typeface="黑体" pitchFamily="49" charset="-122"/>
              </a:rPr>
              <a:t>）。</a:t>
            </a:r>
            <a:endParaRPr lang="zh-CN" altLang="zh-CN" sz="2666" dirty="0">
              <a:latin typeface="黑体" pitchFamily="49" charset="-122"/>
              <a:ea typeface="黑体" pitchFamily="49" charset="-122"/>
            </a:endParaRPr>
          </a:p>
        </p:txBody>
      </p:sp>
      <p:sp>
        <p:nvSpPr>
          <p:cNvPr id="31" name="文本1"/>
          <p:cNvSpPr>
            <a:spLocks noChangeArrowheads="1"/>
          </p:cNvSpPr>
          <p:nvPr/>
        </p:nvSpPr>
        <p:spPr bwMode="gray">
          <a:xfrm>
            <a:off x="5555655" y="3188301"/>
            <a:ext cx="5637464" cy="1188673"/>
          </a:xfrm>
          <a:prstGeom prst="roundRect">
            <a:avLst>
              <a:gd name="adj" fmla="val 11505"/>
            </a:avLst>
          </a:prstGeom>
          <a:solidFill>
            <a:schemeClr val="accent3">
              <a:lumMod val="20000"/>
              <a:lumOff val="80000"/>
            </a:schemeClr>
          </a:solidFill>
          <a:ln w="28575" cap="flat" cmpd="sng" algn="ctr">
            <a:noFill/>
            <a:prstDash val="solid"/>
          </a:ln>
          <a:effectLst/>
          <a:extLst/>
        </p:spPr>
        <p:txBody>
          <a:bodyPr lIns="91424" tIns="45713" rIns="91424" bIns="45713"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666" dirty="0">
                <a:latin typeface="黑体" pitchFamily="49" charset="-122"/>
                <a:ea typeface="黑体" pitchFamily="49" charset="-122"/>
              </a:rPr>
              <a:t>免收企业担保费、评审费。</a:t>
            </a:r>
            <a:endParaRPr lang="zh-CN" altLang="zh-CN" sz="2666" dirty="0">
              <a:latin typeface="黑体" pitchFamily="49" charset="-122"/>
              <a:ea typeface="黑体" pitchFamily="49" charset="-122"/>
            </a:endParaRPr>
          </a:p>
        </p:txBody>
      </p:sp>
      <p:sp>
        <p:nvSpPr>
          <p:cNvPr id="32" name="文本1"/>
          <p:cNvSpPr>
            <a:spLocks noChangeArrowheads="1"/>
          </p:cNvSpPr>
          <p:nvPr/>
        </p:nvSpPr>
        <p:spPr bwMode="gray">
          <a:xfrm>
            <a:off x="5555655" y="4745687"/>
            <a:ext cx="5637464" cy="1188673"/>
          </a:xfrm>
          <a:prstGeom prst="roundRect">
            <a:avLst>
              <a:gd name="adj" fmla="val 11505"/>
            </a:avLst>
          </a:prstGeom>
          <a:solidFill>
            <a:schemeClr val="accent3">
              <a:lumMod val="20000"/>
              <a:lumOff val="80000"/>
            </a:schemeClr>
          </a:solidFill>
          <a:ln w="28575" cap="flat" cmpd="sng" algn="ctr">
            <a:noFill/>
            <a:prstDash val="solid"/>
          </a:ln>
          <a:effectLst/>
          <a:extLst/>
        </p:spPr>
        <p:txBody>
          <a:bodyPr lIns="91424" tIns="45713" rIns="91424" bIns="45713"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nSpc>
                <a:spcPct val="120000"/>
              </a:lnSpc>
              <a:defRPr/>
            </a:pPr>
            <a:r>
              <a:rPr lang="en-US" altLang="zh-CN" sz="2666" dirty="0">
                <a:latin typeface="黑体" pitchFamily="49" charset="-122"/>
                <a:ea typeface="黑体" pitchFamily="49" charset="-122"/>
              </a:rPr>
              <a:t>LPR-150BP </a:t>
            </a:r>
            <a:r>
              <a:rPr lang="zh-CN" altLang="en-US" sz="2666" dirty="0">
                <a:latin typeface="黑体" pitchFamily="49" charset="-122"/>
                <a:ea typeface="黑体" pitchFamily="49" charset="-122"/>
              </a:rPr>
              <a:t>以下部分由借款人承担，剩余部分财政贴息。</a:t>
            </a:r>
            <a:endParaRPr lang="zh-CN" altLang="zh-CN" sz="2666" dirty="0">
              <a:latin typeface="黑体" pitchFamily="49" charset="-122"/>
              <a:ea typeface="黑体" pitchFamily="49" charset="-122"/>
            </a:endParaRPr>
          </a:p>
        </p:txBody>
      </p:sp>
    </p:spTree>
    <p:extLst>
      <p:ext uri="{BB962C8B-B14F-4D97-AF65-F5344CB8AC3E}">
        <p14:creationId xmlns:p14="http://schemas.microsoft.com/office/powerpoint/2010/main" val="1164612097"/>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arn(inVertical)">
                                      <p:cBhvr>
                                        <p:cTn id="10" dur="500"/>
                                        <p:tgtEl>
                                          <p:spTgt spid="80"/>
                                        </p:tgtEl>
                                      </p:cBhvr>
                                    </p:animEffect>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87"/>
                                        </p:tgtEl>
                                        <p:attrNameLst>
                                          <p:attrName>style.visibility</p:attrName>
                                        </p:attrNameLst>
                                      </p:cBhvr>
                                      <p:to>
                                        <p:strVal val="visible"/>
                                      </p:to>
                                    </p:set>
                                    <p:animEffect transition="in" filter="wipe(left)">
                                      <p:cBhvr>
                                        <p:cTn id="14" dur="500"/>
                                        <p:tgtEl>
                                          <p:spTgt spid="87"/>
                                        </p:tgtEl>
                                      </p:cBhvr>
                                    </p:animEffect>
                                  </p:childTnLst>
                                </p:cTn>
                              </p:par>
                            </p:childTnLst>
                          </p:cTn>
                        </p:par>
                        <p:par>
                          <p:cTn id="15" fill="hold">
                            <p:stCondLst>
                              <p:cond delay="1500"/>
                            </p:stCondLst>
                            <p:childTnLst>
                              <p:par>
                                <p:cTn id="16" presetID="22" presetClass="entr" presetSubtype="8"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childTnLst>
                          </p:cTn>
                        </p:par>
                        <p:par>
                          <p:cTn id="19" fill="hold">
                            <p:stCondLst>
                              <p:cond delay="2000"/>
                            </p:stCondLst>
                            <p:childTnLst>
                              <p:par>
                                <p:cTn id="20" presetID="35" presetClass="entr" presetSubtype="0"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anim calcmode="lin" valueType="num">
                                      <p:cBhvr>
                                        <p:cTn id="23" dur="500" fill="hold"/>
                                        <p:tgtEl>
                                          <p:spTgt spid="7"/>
                                        </p:tgtEl>
                                        <p:attrNameLst>
                                          <p:attrName>style.rotation</p:attrName>
                                        </p:attrNameLst>
                                      </p:cBhvr>
                                      <p:tavLst>
                                        <p:tav tm="0">
                                          <p:val>
                                            <p:fltVal val="720"/>
                                          </p:val>
                                        </p:tav>
                                        <p:tav tm="100000">
                                          <p:val>
                                            <p:fltVal val="0"/>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 calcmode="lin" valueType="num">
                                      <p:cBhvr>
                                        <p:cTn id="25" dur="500" fill="hold"/>
                                        <p:tgtEl>
                                          <p:spTgt spid="7"/>
                                        </p:tgtEl>
                                        <p:attrNameLst>
                                          <p:attrName>ppt_w</p:attrName>
                                        </p:attrNameLst>
                                      </p:cBhvr>
                                      <p:tavLst>
                                        <p:tav tm="0">
                                          <p:val>
                                            <p:fltVal val="0"/>
                                          </p:val>
                                        </p:tav>
                                        <p:tav tm="100000">
                                          <p:val>
                                            <p:strVal val="#ppt_w"/>
                                          </p:val>
                                        </p:tav>
                                      </p:tavLst>
                                    </p:anim>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left)">
                                      <p:cBhvr>
                                        <p:cTn id="29" dur="500"/>
                                        <p:tgtEl>
                                          <p:spTgt spid="3"/>
                                        </p:tgtEl>
                                      </p:cBhvr>
                                    </p:animEffect>
                                  </p:childTnLst>
                                </p:cTn>
                              </p:par>
                            </p:childTnLst>
                          </p:cTn>
                        </p:par>
                        <p:par>
                          <p:cTn id="30" fill="hold">
                            <p:stCondLst>
                              <p:cond delay="3000"/>
                            </p:stCondLst>
                            <p:childTnLst>
                              <p:par>
                                <p:cTn id="31" presetID="21" presetClass="entr" presetSubtype="1" fill="hold"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heel(1)">
                                      <p:cBhvr>
                                        <p:cTn id="33" dur="500"/>
                                        <p:tgtEl>
                                          <p:spTgt spid="8"/>
                                        </p:tgtEl>
                                      </p:cBhvr>
                                    </p:animEffect>
                                  </p:childTnLst>
                                </p:cTn>
                              </p:par>
                              <p:par>
                                <p:cTn id="34" presetID="21" presetClass="entr" presetSubtype="1" fill="hold"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heel(1)">
                                      <p:cBhvr>
                                        <p:cTn id="36" dur="500"/>
                                        <p:tgtEl>
                                          <p:spTgt spid="9"/>
                                        </p:tgtEl>
                                      </p:cBhvr>
                                    </p:animEffect>
                                  </p:childTnLst>
                                </p:cTn>
                              </p:par>
                              <p:par>
                                <p:cTn id="37" presetID="21" presetClass="entr" presetSubtype="1" fill="hold"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heel(1)">
                                      <p:cBhvr>
                                        <p:cTn id="39" dur="500"/>
                                        <p:tgtEl>
                                          <p:spTgt spid="10"/>
                                        </p:tgtEl>
                                      </p:cBhvr>
                                    </p:animEffect>
                                  </p:childTnLst>
                                </p:cTn>
                              </p:par>
                            </p:childTnLst>
                          </p:cTn>
                        </p:par>
                        <p:par>
                          <p:cTn id="40" fill="hold">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wipe(left)">
                                      <p:cBhvr>
                                        <p:cTn id="43" dur="500"/>
                                        <p:tgtEl>
                                          <p:spTgt spid="30"/>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left)">
                                      <p:cBhvr>
                                        <p:cTn id="46" dur="500"/>
                                        <p:tgtEl>
                                          <p:spTgt spid="31"/>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wipe(left)">
                                      <p:cBhvr>
                                        <p:cTn id="4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87" grpId="0"/>
      <p:bldP spid="30" grpId="0" animBg="1"/>
      <p:bldP spid="31" grpId="0" animBg="1"/>
      <p:bldP spid="32"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1035</Words>
  <Application>Microsoft Office PowerPoint</Application>
  <PresentationFormat>宽屏</PresentationFormat>
  <Paragraphs>153</Paragraphs>
  <Slides>15</Slides>
  <Notes>15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15</vt:i4>
      </vt:variant>
    </vt:vector>
  </HeadingPairs>
  <TitlesOfParts>
    <vt:vector size="25" baseType="lpstr">
      <vt:lpstr>方正兰亭准黑_GBK</vt:lpstr>
      <vt:lpstr>黑体</vt:lpstr>
      <vt:lpstr>宋体</vt:lpstr>
      <vt:lpstr>微软雅黑</vt:lpstr>
      <vt:lpstr>Arial</vt:lpstr>
      <vt:lpstr>Calibri</vt:lpstr>
      <vt:lpstr>Calibri Light</vt:lpstr>
      <vt:lpstr>Franklin Gothic Medium</vt:lpstr>
      <vt:lpstr>Impact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李海晨</cp:lastModifiedBy>
  <cp:revision>5</cp:revision>
  <dcterms:created xsi:type="dcterms:W3CDTF">2021-08-19T07:11:39Z</dcterms:created>
  <dcterms:modified xsi:type="dcterms:W3CDTF">2021-08-20T02:15:00Z</dcterms:modified>
</cp:coreProperties>
</file>